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1260" r:id="rId3"/>
    <p:sldId id="1261" r:id="rId4"/>
    <p:sldId id="1262" r:id="rId5"/>
    <p:sldId id="1263" r:id="rId6"/>
    <p:sldId id="1265" r:id="rId7"/>
    <p:sldId id="1268" r:id="rId8"/>
    <p:sldId id="1269" r:id="rId9"/>
    <p:sldId id="1271" r:id="rId10"/>
    <p:sldId id="1272" r:id="rId11"/>
    <p:sldId id="1273" r:id="rId12"/>
    <p:sldId id="1276" r:id="rId13"/>
    <p:sldId id="1278" r:id="rId14"/>
    <p:sldId id="1279" r:id="rId15"/>
    <p:sldId id="1289" r:id="rId16"/>
    <p:sldId id="1290" r:id="rId17"/>
    <p:sldId id="1291" r:id="rId18"/>
    <p:sldId id="1115" r:id="rId19"/>
    <p:sldId id="1227" r:id="rId20"/>
    <p:sldId id="1249" r:id="rId21"/>
    <p:sldId id="1250" r:id="rId22"/>
    <p:sldId id="1295" r:id="rId23"/>
    <p:sldId id="1294" r:id="rId24"/>
    <p:sldId id="1296" r:id="rId25"/>
    <p:sldId id="1292" r:id="rId26"/>
    <p:sldId id="1226" r:id="rId27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250">
          <p15:clr>
            <a:srgbClr val="A4A3A4"/>
          </p15:clr>
        </p15:guide>
        <p15:guide id="6" pos="55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823"/>
    <a:srgbClr val="0082B0"/>
    <a:srgbClr val="007FAC"/>
    <a:srgbClr val="000000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83" autoAdjust="0"/>
    <p:restoredTop sz="94697" autoAdjust="0"/>
  </p:normalViewPr>
  <p:slideViewPr>
    <p:cSldViewPr showGuides="1">
      <p:cViewPr varScale="1">
        <p:scale>
          <a:sx n="69" d="100"/>
          <a:sy n="69" d="100"/>
        </p:scale>
        <p:origin x="1704" y="48"/>
      </p:cViewPr>
      <p:guideLst>
        <p:guide orient="horz" pos="2205"/>
        <p:guide orient="horz" pos="754"/>
        <p:guide orient="horz" pos="3974"/>
        <p:guide pos="2880"/>
        <p:guide pos="250"/>
        <p:guide pos="55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6" d="100"/>
          <a:sy n="76" d="100"/>
        </p:scale>
        <p:origin x="-3360" y="-108"/>
      </p:cViewPr>
      <p:guideLst>
        <p:guide orient="horz" pos="3223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7137" cy="512304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0509" y="0"/>
            <a:ext cx="3077137" cy="512304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r">
              <a:defRPr sz="1100"/>
            </a:lvl1pPr>
          </a:lstStyle>
          <a:p>
            <a:fld id="{B61A47A0-A4D3-AC4E-9F0B-0046B8EE747C}" type="datetime1">
              <a:rPr lang="de-DE" smtClean="0"/>
              <a:pPr/>
              <a:t>02.12.2016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720676"/>
            <a:ext cx="3077137" cy="512303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0509" y="9720676"/>
            <a:ext cx="3077137" cy="512303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r">
              <a:defRPr sz="1100"/>
            </a:lvl1pPr>
          </a:lstStyle>
          <a:p>
            <a:fld id="{03939D47-FE90-4E03-AA0D-A20DC98ED28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8733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l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6" y="3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/>
          <a:lstStyle>
            <a:lvl1pPr algn="r">
              <a:defRPr sz="1100">
                <a:latin typeface="Arial" charset="0"/>
              </a:defRPr>
            </a:lvl1pPr>
          </a:lstStyle>
          <a:p>
            <a:pPr>
              <a:defRPr/>
            </a:pPr>
            <a:fld id="{21C0637D-25A3-634D-8582-C51A9EBBA2B6}" type="datetime1">
              <a:rPr lang="de-DE" smtClean="0"/>
              <a:pPr>
                <a:defRPr/>
              </a:pPr>
              <a:t>02.12.2016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3" tIns="47372" rIns="94743" bIns="47372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861445"/>
            <a:ext cx="5679440" cy="4605576"/>
          </a:xfrm>
          <a:prstGeom prst="rect">
            <a:avLst/>
          </a:prstGeom>
        </p:spPr>
        <p:txBody>
          <a:bodyPr vert="horz" lIns="94743" tIns="47372" rIns="94743" bIns="47372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721109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l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6" y="9721109"/>
            <a:ext cx="3076363" cy="511731"/>
          </a:xfrm>
          <a:prstGeom prst="rect">
            <a:avLst/>
          </a:prstGeom>
        </p:spPr>
        <p:txBody>
          <a:bodyPr vert="horz" lIns="94743" tIns="47372" rIns="94743" bIns="47372" rtlCol="0" anchor="b"/>
          <a:lstStyle>
            <a:lvl1pPr algn="r">
              <a:defRPr sz="1100">
                <a:latin typeface="Arial" charset="0"/>
              </a:defRPr>
            </a:lvl1pPr>
          </a:lstStyle>
          <a:p>
            <a:pPr>
              <a:defRPr/>
            </a:pPr>
            <a:fld id="{F64BD7C5-CBE9-445C-A975-61468FDCDE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4918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451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3"/>
            <a:ext cx="9144000" cy="3360137"/>
          </a:xfrm>
          <a:prstGeom prst="rect">
            <a:avLst/>
          </a:prstGeom>
        </p:spPr>
      </p:pic>
      <p:pic>
        <p:nvPicPr>
          <p:cNvPr id="17" name="Bild 16" descr="Fachverband Biogas-Logo-CMYK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88640"/>
            <a:ext cx="2702644" cy="1076129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2911" y="2060848"/>
            <a:ext cx="7848873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rgbClr val="0082B0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Titel Vortrag</a:t>
            </a:r>
          </a:p>
        </p:txBody>
      </p:sp>
      <p:pic>
        <p:nvPicPr>
          <p:cNvPr id="10" name="Bild 9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6794269" y="5267168"/>
            <a:ext cx="1709372" cy="10398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3"/>
            <a:ext cx="9144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02911" y="2060848"/>
            <a:ext cx="7848873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rgbClr val="0082B0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Titel international</a:t>
            </a:r>
          </a:p>
        </p:txBody>
      </p:sp>
      <p:pic>
        <p:nvPicPr>
          <p:cNvPr id="9" name="Bild 8" descr="Fachverband-Biogas-Logo-international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88640"/>
            <a:ext cx="2736304" cy="1799783"/>
          </a:xfrm>
          <a:prstGeom prst="rect">
            <a:avLst/>
          </a:prstGeom>
        </p:spPr>
      </p:pic>
      <p:pic>
        <p:nvPicPr>
          <p:cNvPr id="10" name="Bild 9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6794269" y="5267168"/>
            <a:ext cx="1709372" cy="103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6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3528" y="6400800"/>
            <a:ext cx="2232248" cy="457200"/>
          </a:xfrm>
          <a:ln/>
        </p:spPr>
        <p:txBody>
          <a:bodyPr/>
          <a:lstStyle>
            <a:lvl1pPr>
              <a:defRPr>
                <a:solidFill>
                  <a:srgbClr val="0082B0"/>
                </a:solidFill>
              </a:defRPr>
            </a:lvl1pPr>
          </a:lstStyle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r">
              <a:defRPr>
                <a:solidFill>
                  <a:srgbClr val="0082B0"/>
                </a:solidFill>
              </a:defRPr>
            </a:lvl1pPr>
          </a:lstStyle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396874" y="1556792"/>
            <a:ext cx="8383589" cy="4536504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rgbClr val="007FAC"/>
              </a:buClr>
              <a:buFont typeface="Arial" pitchFamily="34" charset="0"/>
              <a:buChar char="•"/>
              <a:defRPr b="0">
                <a:solidFill>
                  <a:srgbClr val="0082B0"/>
                </a:solidFill>
              </a:defRPr>
            </a:lvl1pPr>
            <a:lvl2pPr marL="742950" indent="-285750">
              <a:buClrTx/>
              <a:buFont typeface="Arial"/>
              <a:buChar char="•"/>
              <a:defRPr sz="1800">
                <a:solidFill>
                  <a:srgbClr val="0082B0"/>
                </a:solidFill>
              </a:defRPr>
            </a:lvl2pPr>
            <a:lvl3pPr marL="1143000" indent="-228600">
              <a:buClrTx/>
              <a:buFont typeface="Arial"/>
              <a:buChar char="•"/>
              <a:defRPr sz="1800">
                <a:solidFill>
                  <a:srgbClr val="0082B0"/>
                </a:solidFill>
              </a:defRPr>
            </a:lvl3pPr>
            <a:lvl4pPr marL="1600200" indent="-228600">
              <a:buClrTx/>
              <a:buFont typeface="Arial"/>
              <a:buChar char="•"/>
              <a:defRPr sz="1800">
                <a:solidFill>
                  <a:srgbClr val="0082B0"/>
                </a:solidFill>
              </a:defRPr>
            </a:lvl4pPr>
            <a:lvl5pPr marL="2057400" indent="-228600">
              <a:buClrTx/>
              <a:buFont typeface="Arial"/>
              <a:buChar char="•"/>
              <a:defRPr sz="1800">
                <a:solidFill>
                  <a:srgbClr val="0082B0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Rechteck 7"/>
          <p:cNvSpPr/>
          <p:nvPr userDrawn="1"/>
        </p:nvSpPr>
        <p:spPr bwMode="auto">
          <a:xfrm>
            <a:off x="251520" y="404664"/>
            <a:ext cx="4320480" cy="2880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3876" y="6399609"/>
            <a:ext cx="3960440" cy="457200"/>
          </a:xfrm>
          <a:prstGeom prst="rect">
            <a:avLst/>
          </a:prstGeom>
        </p:spPr>
        <p:txBody>
          <a:bodyPr/>
          <a:lstStyle>
            <a:lvl1pPr algn="ctr">
              <a:defRPr sz="9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EEG 2017 Regionaltour </a:t>
            </a:r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5903317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+mj-lt"/>
                <a:ea typeface="ＭＳ Ｐゴシック" pitchFamily="1" charset="-128"/>
                <a:cs typeface="+mn-cs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323528" y="6400800"/>
            <a:ext cx="2232248" cy="457200"/>
          </a:xfrm>
        </p:spPr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xfrm>
            <a:off x="2593876" y="6399609"/>
            <a:ext cx="3960440" cy="457200"/>
          </a:xfrm>
          <a:prstGeom prst="rect">
            <a:avLst/>
          </a:prstGeom>
        </p:spPr>
        <p:txBody>
          <a:bodyPr/>
          <a:lstStyle>
            <a:lvl1pPr algn="ctr">
              <a:defRPr sz="9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EEG 2017 Regionaltour </a:t>
            </a:r>
            <a:endParaRPr lang="de-DE" dirty="0"/>
          </a:p>
        </p:txBody>
      </p:sp>
      <p:sp>
        <p:nvSpPr>
          <p:cNvPr id="10" name="Rechteck 9"/>
          <p:cNvSpPr/>
          <p:nvPr userDrawn="1"/>
        </p:nvSpPr>
        <p:spPr bwMode="auto">
          <a:xfrm>
            <a:off x="396874" y="332656"/>
            <a:ext cx="4031109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5903317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+mj-lt"/>
                <a:ea typeface="ＭＳ Ｐゴシック" pitchFamily="1" charset="-128"/>
                <a:cs typeface="+mn-cs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528" y="6400800"/>
            <a:ext cx="305291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007FAC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0082B0"/>
                </a:solidFill>
                <a:latin typeface="+mn-lt"/>
                <a:cs typeface="Arial" pitchFamily="34" charset="0"/>
              </a:defRPr>
            </a:lvl1pPr>
          </a:lstStyle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‹Nr.›</a:t>
            </a:fld>
            <a:endParaRPr lang="de-DE" dirty="0"/>
          </a:p>
        </p:txBody>
      </p:sp>
      <p:pic>
        <p:nvPicPr>
          <p:cNvPr id="4" name="Bild 3" descr="Fachverband Biogas-Logo-CMYK.eps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88640"/>
            <a:ext cx="2702644" cy="1076129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 userDrawn="1"/>
        </p:nvSpPr>
        <p:spPr bwMode="auto">
          <a:xfrm>
            <a:off x="294948" y="260648"/>
            <a:ext cx="854964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e-DE" sz="1600" b="0" i="0" dirty="0">
                <a:solidFill>
                  <a:srgbClr val="0082B0"/>
                </a:solidFill>
                <a:latin typeface="+mj-lt"/>
                <a:cs typeface="TradeGothic CondEighteen"/>
              </a:rPr>
              <a:t>Name der Veranstaltung am xx.yy.2016 in Musterstadt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3568" y="1844824"/>
            <a:ext cx="791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697" r:id="rId3"/>
    <p:sldLayoutId id="2147483709" r:id="rId4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0" i="0">
          <a:solidFill>
            <a:srgbClr val="0082B0"/>
          </a:solidFill>
          <a:latin typeface="TradeGothic Bold"/>
          <a:ea typeface="+mj-ea"/>
          <a:cs typeface="TradeGothic Bold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None/>
        <a:defRPr sz="2000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16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>
          <a:solidFill>
            <a:srgbClr val="004575"/>
          </a:solidFill>
          <a:latin typeface="Arial Narrow"/>
          <a:ea typeface="+mn-ea"/>
          <a:cs typeface="Arial Narrow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accent2"/>
          </a:solidFill>
          <a:latin typeface="Arial Narrow"/>
          <a:ea typeface="+mn-ea"/>
          <a:cs typeface="Arial Narrow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2"/>
          </a:solidFill>
          <a:latin typeface="Arial Narrow"/>
          <a:ea typeface="+mn-ea"/>
          <a:cs typeface="Arial Narrow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02911" y="2060848"/>
            <a:ext cx="8377552" cy="1439590"/>
          </a:xfrm>
        </p:spPr>
        <p:txBody>
          <a:bodyPr/>
          <a:lstStyle/>
          <a:p>
            <a:r>
              <a:rPr lang="de-DE" sz="4000" dirty="0"/>
              <a:t>Wie weiter im neuen EEG? </a:t>
            </a:r>
            <a:br>
              <a:rPr lang="de-DE" sz="4000" dirty="0"/>
            </a:br>
            <a:r>
              <a:rPr lang="de-DE" sz="3200" dirty="0"/>
              <a:t>EEG 2017 – Sind Landwirte nun ganz draußen?</a:t>
            </a:r>
            <a:r>
              <a:rPr lang="de-DE" sz="4000" dirty="0"/>
              <a:t>	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3528" y="5877272"/>
            <a:ext cx="791999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2000" b="1" i="0">
                <a:solidFill>
                  <a:srgbClr val="007FAC"/>
                </a:solidFill>
                <a:latin typeface="+mj-lt"/>
                <a:ea typeface="+mn-ea"/>
                <a:cs typeface="TradeGothic BoldTw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528" y="6237312"/>
            <a:ext cx="792088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1800" b="0" i="0">
                <a:solidFill>
                  <a:schemeClr val="accent2"/>
                </a:solidFill>
                <a:latin typeface="TradeGothic Bold"/>
                <a:ea typeface="+mn-ea"/>
                <a:cs typeface="TradeGothic Bold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lvl="0"/>
            <a:endParaRPr lang="de-DE" b="0" i="0" dirty="0">
              <a:solidFill>
                <a:schemeClr val="bg1"/>
              </a:solidFill>
              <a:latin typeface="+mj-lt"/>
              <a:cs typeface="TradeGothic Ligh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94948" y="332656"/>
            <a:ext cx="854964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de-DE" sz="1600" b="0" i="0" dirty="0">
              <a:solidFill>
                <a:schemeClr val="bg1">
                  <a:lumMod val="50000"/>
                </a:schemeClr>
              </a:solidFill>
              <a:latin typeface="+mj-lt"/>
              <a:cs typeface="TradeGothic CondEighteen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3594" y="496309"/>
            <a:ext cx="854964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e-DE" sz="1600" dirty="0">
                <a:solidFill>
                  <a:schemeClr val="bg1">
                    <a:lumMod val="50000"/>
                  </a:schemeClr>
                </a:solidFill>
                <a:cs typeface="TradeGothic CondEighteen"/>
              </a:rPr>
              <a:t>Winterschulung IGE e.V. 02.12.2016 in Limbach-Oberfrohna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75928" y="5946547"/>
            <a:ext cx="791999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2000" b="1" i="0">
                <a:solidFill>
                  <a:srgbClr val="007FAC"/>
                </a:solidFill>
                <a:latin typeface="+mj-lt"/>
                <a:ea typeface="+mn-ea"/>
                <a:cs typeface="TradeGothic BoldTwo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r>
              <a:rPr lang="pt-BR" dirty="0">
                <a:solidFill>
                  <a:schemeClr val="bg1"/>
                </a:solidFill>
              </a:rPr>
              <a:t>Holger Kübler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75928" y="6306587"/>
            <a:ext cx="792088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None/>
              <a:defRPr sz="1800" b="0" i="0">
                <a:solidFill>
                  <a:schemeClr val="accent2"/>
                </a:solidFill>
                <a:latin typeface="TradeGothic Bold"/>
                <a:ea typeface="+mn-ea"/>
                <a:cs typeface="TradeGothic Bold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lvl="0"/>
            <a:r>
              <a:rPr lang="de-DE" dirty="0">
                <a:solidFill>
                  <a:schemeClr val="bg1"/>
                </a:solidFill>
                <a:latin typeface="+mj-lt"/>
                <a:cs typeface="TradeGothic Light"/>
              </a:rPr>
              <a:t>Präsidiumsmitglied </a:t>
            </a:r>
            <a:r>
              <a:rPr lang="de-DE" b="0" i="0" dirty="0">
                <a:solidFill>
                  <a:schemeClr val="bg1"/>
                </a:solidFill>
                <a:latin typeface="+mj-lt"/>
                <a:cs typeface="TradeGothic Light"/>
              </a:rPr>
              <a:t>Fachverband Biogas e.V.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r>
              <a:rPr lang="de-DE" b="1" dirty="0">
                <a:latin typeface="+mj-lt"/>
                <a:cs typeface="TradeGothic BoldTwo"/>
                <a:sym typeface="Wingdings" pitchFamily="2" charset="2"/>
              </a:rPr>
              <a:t>Alle Bestandsanlagen </a:t>
            </a:r>
            <a:r>
              <a:rPr lang="de-DE" dirty="0">
                <a:latin typeface="+mj-lt"/>
                <a:cs typeface="TradeGothic BoldTwo"/>
                <a:sym typeface="Wingdings" pitchFamily="2" charset="2"/>
              </a:rPr>
              <a:t>müssen an Ausschreibungen </a:t>
            </a:r>
            <a:r>
              <a:rPr lang="de-DE" dirty="0">
                <a:solidFill>
                  <a:schemeClr val="tx1"/>
                </a:solidFill>
                <a:latin typeface="+mj-lt"/>
                <a:cs typeface="TradeGothic BoldTwo"/>
                <a:sym typeface="Wingdings" pitchFamily="2" charset="2"/>
              </a:rPr>
              <a:t>teilnehmen! </a:t>
            </a:r>
            <a:r>
              <a:rPr lang="de-DE" b="1" dirty="0">
                <a:solidFill>
                  <a:schemeClr val="tx1"/>
                </a:solidFill>
                <a:latin typeface="+mj-lt"/>
                <a:cs typeface="TradeGothic BoldTwo"/>
                <a:sym typeface="Wingdings" pitchFamily="2" charset="2"/>
              </a:rPr>
              <a:t>(Sonderregel &lt; 150 kW)</a:t>
            </a:r>
          </a:p>
          <a:p>
            <a:pPr lvl="1"/>
            <a:r>
              <a:rPr lang="de-DE" dirty="0">
                <a:solidFill>
                  <a:schemeClr val="tx1"/>
                </a:solidFill>
                <a:sym typeface="Wingdings" pitchFamily="2" charset="2"/>
              </a:rPr>
              <a:t>Gebotshöchstwert beträgt 16,9 ct/kWh</a:t>
            </a:r>
          </a:p>
          <a:p>
            <a:pPr lvl="1"/>
            <a:r>
              <a:rPr lang="de-DE" dirty="0">
                <a:solidFill>
                  <a:schemeClr val="accent1"/>
                </a:solidFill>
              </a:rPr>
              <a:t>zusätzliche Begrenzung des anzulegenden Wertes</a:t>
            </a:r>
            <a:endParaRPr lang="de-DE" dirty="0">
              <a:solidFill>
                <a:schemeClr val="accent1"/>
              </a:solidFill>
              <a:sym typeface="Wingdings" pitchFamily="2" charset="2"/>
            </a:endParaRPr>
          </a:p>
          <a:p>
            <a:pPr lvl="2"/>
            <a:r>
              <a:rPr lang="de-DE" dirty="0"/>
              <a:t>auf die durchs. gezahlte Vergütung der 3 Kalenderjahre vor der Ausschreibung</a:t>
            </a:r>
            <a:endParaRPr lang="de-DE" dirty="0">
              <a:sym typeface="Symbol"/>
            </a:endParaRPr>
          </a:p>
          <a:p>
            <a:pPr lvl="2"/>
            <a:r>
              <a:rPr lang="de-DE" dirty="0"/>
              <a:t>bei überwiegendem Einsatz der Abfallschlüssel Nummer 20 02 01 (biologisch abbaubare Abfälle), 20 03 01 (Biotonne) und 20 03 02 (Marktabfälle):</a:t>
            </a:r>
          </a:p>
          <a:p>
            <a:pPr lvl="3"/>
            <a:r>
              <a:rPr lang="de-DE" dirty="0"/>
              <a:t>Bis 500 </a:t>
            </a:r>
            <a:r>
              <a:rPr lang="de-DE" dirty="0" err="1"/>
              <a:t>kW</a:t>
            </a:r>
            <a:r>
              <a:rPr lang="de-DE" dirty="0"/>
              <a:t> Bemessungsleistung:	14,88 </a:t>
            </a:r>
            <a:r>
              <a:rPr lang="de-DE" dirty="0" err="1"/>
              <a:t>ct</a:t>
            </a:r>
            <a:r>
              <a:rPr lang="de-DE" dirty="0"/>
              <a:t>/</a:t>
            </a:r>
            <a:r>
              <a:rPr lang="de-DE" dirty="0" err="1"/>
              <a:t>kWh</a:t>
            </a:r>
            <a:endParaRPr lang="de-DE" dirty="0"/>
          </a:p>
          <a:p>
            <a:pPr lvl="3"/>
            <a:r>
              <a:rPr lang="de-DE" dirty="0"/>
              <a:t>Über 500 </a:t>
            </a:r>
            <a:r>
              <a:rPr lang="de-DE" dirty="0" err="1"/>
              <a:t>kW</a:t>
            </a:r>
            <a:r>
              <a:rPr lang="de-DE" dirty="0"/>
              <a:t> Bemessungsleistung:	13,05 </a:t>
            </a:r>
            <a:r>
              <a:rPr lang="de-DE" dirty="0" err="1"/>
              <a:t>ct</a:t>
            </a:r>
            <a:r>
              <a:rPr lang="de-DE" dirty="0"/>
              <a:t>/</a:t>
            </a:r>
            <a:r>
              <a:rPr lang="de-DE" dirty="0" err="1"/>
              <a:t>kWh</a:t>
            </a:r>
            <a:r>
              <a:rPr lang="de-DE" dirty="0"/>
              <a:t> </a:t>
            </a:r>
          </a:p>
          <a:p>
            <a:pPr lvl="3"/>
            <a:endParaRPr lang="de-DE" sz="1000" dirty="0">
              <a:solidFill>
                <a:srgbClr val="FF0000"/>
              </a:solidFill>
              <a:sym typeface="Wingdings" pitchFamily="2" charset="2"/>
            </a:endParaRPr>
          </a:p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r>
              <a:rPr lang="de-DE" dirty="0">
                <a:latin typeface="+mj-lt"/>
                <a:cs typeface="TradeGothic BoldTwo"/>
                <a:sym typeface="Wingdings" pitchFamily="2" charset="2"/>
              </a:rPr>
              <a:t>Bestandsanlagen dürfen maximal 8 Jahre Restvergütungslaufzeit haben</a:t>
            </a:r>
          </a:p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endParaRPr lang="de-DE" sz="1000" dirty="0">
              <a:latin typeface="+mj-lt"/>
              <a:cs typeface="TradeGothic BoldTwo"/>
              <a:sym typeface="Wingdings" pitchFamily="2" charset="2"/>
            </a:endParaRPr>
          </a:p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r>
              <a:rPr lang="de-DE" dirty="0">
                <a:latin typeface="+mj-lt"/>
                <a:cs typeface="TradeGothic BoldTwo"/>
                <a:sym typeface="Wingdings" pitchFamily="2" charset="2"/>
              </a:rPr>
              <a:t>Wechsel von Bestandsanlagen frühestens 12 Monate und spätestens 36 Monate nach Zuschlag möglich  3 Teilnahmen an Ausschreibungen möglich</a:t>
            </a:r>
          </a:p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endParaRPr lang="de-DE" sz="1000" dirty="0">
              <a:latin typeface="+mj-lt"/>
              <a:cs typeface="TradeGothic BoldTwo"/>
              <a:sym typeface="Wingdings" pitchFamily="2" charset="2"/>
            </a:endParaRPr>
          </a:p>
          <a:p>
            <a:pPr marL="268288" lvl="1" indent="-268288">
              <a:buClr>
                <a:srgbClr val="007FAC"/>
              </a:buClr>
              <a:buFont typeface="Arial" pitchFamily="34" charset="0"/>
              <a:buChar char="•"/>
            </a:pPr>
            <a:r>
              <a:rPr lang="de-DE" dirty="0">
                <a:latin typeface="+mj-lt"/>
                <a:cs typeface="TradeGothic BoldTwo"/>
                <a:sym typeface="Wingdings" pitchFamily="2" charset="2"/>
              </a:rPr>
              <a:t>Ab der Inanspruchnahme des Zuschlags ist das EEG 2017 vollumfänglich einzuhalten (Überbauung, </a:t>
            </a:r>
            <a:r>
              <a:rPr lang="de-DE" dirty="0" err="1">
                <a:latin typeface="+mj-lt"/>
                <a:cs typeface="TradeGothic BoldTwo"/>
                <a:sym typeface="Wingdings" pitchFamily="2" charset="2"/>
              </a:rPr>
              <a:t>Flexzuschlag</a:t>
            </a:r>
            <a:r>
              <a:rPr lang="de-DE" dirty="0">
                <a:latin typeface="+mj-lt"/>
                <a:cs typeface="TradeGothic BoldTwo"/>
                <a:sym typeface="Wingdings" pitchFamily="2" charset="2"/>
              </a:rPr>
              <a:t>, Maisdeckel)</a:t>
            </a:r>
          </a:p>
          <a:p>
            <a:pPr marL="268288" lvl="1" indent="-268288">
              <a:buClr>
                <a:srgbClr val="007FAC"/>
              </a:buClr>
              <a:buNone/>
            </a:pPr>
            <a:endParaRPr lang="de-DE" b="1" dirty="0">
              <a:latin typeface="+mj-lt"/>
              <a:cs typeface="TradeGothic BoldTwo"/>
              <a:sym typeface="Wingdings" pitchFamily="2" charset="2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Vergütungsregelungen für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>
                <a:solidFill>
                  <a:schemeClr val="accent2"/>
                </a:solidFill>
              </a:rPr>
              <a:t>Bestandsanlagen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/>
          <p:cNvSpPr/>
          <p:nvPr/>
        </p:nvSpPr>
        <p:spPr bwMode="auto">
          <a:xfrm>
            <a:off x="683568" y="1844824"/>
            <a:ext cx="792088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11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Mögliche Konsequenzen 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683568" y="2132856"/>
            <a:ext cx="792088" cy="432048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1907704" y="2204864"/>
            <a:ext cx="792088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10" name="Gerade Verbindung 9"/>
          <p:cNvCxnSpPr>
            <a:endCxn id="8" idx="1"/>
          </p:cNvCxnSpPr>
          <p:nvPr/>
        </p:nvCxnSpPr>
        <p:spPr bwMode="auto">
          <a:xfrm>
            <a:off x="1475656" y="234888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hteck 11"/>
          <p:cNvSpPr/>
          <p:nvPr/>
        </p:nvSpPr>
        <p:spPr bwMode="auto">
          <a:xfrm>
            <a:off x="2699792" y="1772816"/>
            <a:ext cx="144016" cy="7200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96875" y="2708920"/>
            <a:ext cx="4391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Bsp. </a:t>
            </a:r>
            <a:br>
              <a:rPr lang="de-DE" sz="1800" dirty="0">
                <a:solidFill>
                  <a:srgbClr val="0082B0"/>
                </a:solidFill>
                <a:latin typeface="+mn-lt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</a:rPr>
              <a:t>500 kW Abfallbestandsanlage</a:t>
            </a:r>
          </a:p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Vergütung in den letzen drei Jahren = 12 ct/kWh 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396875" y="1196975"/>
            <a:ext cx="417512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+mn-lt"/>
              </a:rPr>
              <a:t>1. Vergütungszeitraum (P1)</a:t>
            </a:r>
          </a:p>
        </p:txBody>
      </p:sp>
      <p:sp>
        <p:nvSpPr>
          <p:cNvPr id="15" name="Ellipse 14"/>
          <p:cNvSpPr/>
          <p:nvPr/>
        </p:nvSpPr>
        <p:spPr bwMode="auto">
          <a:xfrm>
            <a:off x="683568" y="3729806"/>
            <a:ext cx="792088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6" name="Rechteck 15"/>
          <p:cNvSpPr/>
          <p:nvPr/>
        </p:nvSpPr>
        <p:spPr bwMode="auto">
          <a:xfrm>
            <a:off x="683568" y="4017838"/>
            <a:ext cx="792088" cy="43204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7" name="Rechteck 16"/>
          <p:cNvSpPr/>
          <p:nvPr/>
        </p:nvSpPr>
        <p:spPr bwMode="auto">
          <a:xfrm>
            <a:off x="1907704" y="4089846"/>
            <a:ext cx="792088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18" name="Gerade Verbindung 17"/>
          <p:cNvCxnSpPr>
            <a:endCxn id="17" idx="1"/>
          </p:cNvCxnSpPr>
          <p:nvPr/>
        </p:nvCxnSpPr>
        <p:spPr bwMode="auto">
          <a:xfrm>
            <a:off x="1475656" y="42338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hteck 18"/>
          <p:cNvSpPr/>
          <p:nvPr/>
        </p:nvSpPr>
        <p:spPr bwMode="auto">
          <a:xfrm>
            <a:off x="2699792" y="3657798"/>
            <a:ext cx="144016" cy="7200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396875" y="4593902"/>
            <a:ext cx="4391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Bsp. </a:t>
            </a:r>
            <a:br>
              <a:rPr lang="de-DE" sz="1800" dirty="0">
                <a:solidFill>
                  <a:srgbClr val="0082B0"/>
                </a:solidFill>
                <a:latin typeface="+mn-lt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</a:rPr>
              <a:t>500 kW NawaRo-Bestandsanlage</a:t>
            </a:r>
          </a:p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Vergütung in den letzen drei Jahren = 21 ct/kWh </a:t>
            </a:r>
          </a:p>
        </p:txBody>
      </p:sp>
      <p:sp>
        <p:nvSpPr>
          <p:cNvPr id="21" name="Pfeil nach rechts 20"/>
          <p:cNvSpPr/>
          <p:nvPr/>
        </p:nvSpPr>
        <p:spPr bwMode="auto">
          <a:xfrm>
            <a:off x="2987824" y="1916832"/>
            <a:ext cx="2952328" cy="648072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Höchstgrenze = 12 ct/kWh</a:t>
            </a:r>
          </a:p>
        </p:txBody>
      </p:sp>
      <p:sp>
        <p:nvSpPr>
          <p:cNvPr id="22" name="Pfeil nach rechts 21"/>
          <p:cNvSpPr/>
          <p:nvPr/>
        </p:nvSpPr>
        <p:spPr bwMode="auto">
          <a:xfrm>
            <a:off x="2987824" y="4149080"/>
            <a:ext cx="2952328" cy="648072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8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Höchstgrenze =  16,9  ct/kWh</a:t>
            </a:r>
          </a:p>
        </p:txBody>
      </p:sp>
      <p:sp>
        <p:nvSpPr>
          <p:cNvPr id="23" name="Ellipse 22"/>
          <p:cNvSpPr/>
          <p:nvPr/>
        </p:nvSpPr>
        <p:spPr bwMode="auto">
          <a:xfrm>
            <a:off x="6156176" y="1844824"/>
            <a:ext cx="792088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4" name="Rechteck 23"/>
          <p:cNvSpPr/>
          <p:nvPr/>
        </p:nvSpPr>
        <p:spPr bwMode="auto">
          <a:xfrm>
            <a:off x="6156176" y="2132856"/>
            <a:ext cx="792088" cy="432048"/>
          </a:xfrm>
          <a:prstGeom prst="rect">
            <a:avLst/>
          </a:prstGeom>
          <a:gradFill>
            <a:gsLst>
              <a:gs pos="0">
                <a:schemeClr val="accent5"/>
              </a:gs>
              <a:gs pos="95000">
                <a:schemeClr val="bg2"/>
              </a:gs>
            </a:gsLst>
            <a:lin ang="16200000" scaled="1"/>
          </a:gra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5" name="Rechteck 24"/>
          <p:cNvSpPr/>
          <p:nvPr/>
        </p:nvSpPr>
        <p:spPr bwMode="auto">
          <a:xfrm>
            <a:off x="7380312" y="2204864"/>
            <a:ext cx="792088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26" name="Gerade Verbindung 25"/>
          <p:cNvCxnSpPr>
            <a:endCxn id="25" idx="1"/>
          </p:cNvCxnSpPr>
          <p:nvPr/>
        </p:nvCxnSpPr>
        <p:spPr bwMode="auto">
          <a:xfrm>
            <a:off x="6948264" y="234888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hteck 26"/>
          <p:cNvSpPr/>
          <p:nvPr/>
        </p:nvSpPr>
        <p:spPr bwMode="auto">
          <a:xfrm>
            <a:off x="8172400" y="1772816"/>
            <a:ext cx="144016" cy="7200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8" name="Ellipse 27"/>
          <p:cNvSpPr/>
          <p:nvPr/>
        </p:nvSpPr>
        <p:spPr bwMode="auto">
          <a:xfrm>
            <a:off x="6156176" y="3729806"/>
            <a:ext cx="792088" cy="504056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9" name="Rechteck 28"/>
          <p:cNvSpPr/>
          <p:nvPr/>
        </p:nvSpPr>
        <p:spPr bwMode="auto">
          <a:xfrm>
            <a:off x="6156176" y="4017838"/>
            <a:ext cx="792088" cy="432048"/>
          </a:xfrm>
          <a:prstGeom prst="rect">
            <a:avLst/>
          </a:prstGeom>
          <a:gradFill>
            <a:gsLst>
              <a:gs pos="0">
                <a:schemeClr val="accent3"/>
              </a:gs>
              <a:gs pos="100000">
                <a:schemeClr val="accent5"/>
              </a:gs>
            </a:gsLst>
            <a:lin ang="16200000" scaled="1"/>
          </a:gra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30" name="Rechteck 29"/>
          <p:cNvSpPr/>
          <p:nvPr/>
        </p:nvSpPr>
        <p:spPr bwMode="auto">
          <a:xfrm>
            <a:off x="7380312" y="4089846"/>
            <a:ext cx="792088" cy="2880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31" name="Gerade Verbindung 30"/>
          <p:cNvCxnSpPr>
            <a:endCxn id="30" idx="1"/>
          </p:cNvCxnSpPr>
          <p:nvPr/>
        </p:nvCxnSpPr>
        <p:spPr bwMode="auto">
          <a:xfrm>
            <a:off x="6948264" y="42338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hteck 31"/>
          <p:cNvSpPr/>
          <p:nvPr/>
        </p:nvSpPr>
        <p:spPr bwMode="auto">
          <a:xfrm>
            <a:off x="8172400" y="3657798"/>
            <a:ext cx="144016" cy="72008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4573339" y="2708920"/>
            <a:ext cx="4391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Bsp. </a:t>
            </a:r>
            <a:br>
              <a:rPr lang="de-DE" sz="1800" dirty="0">
                <a:solidFill>
                  <a:srgbClr val="0082B0"/>
                </a:solidFill>
                <a:latin typeface="+mn-lt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</a:rPr>
              <a:t>500 kW Abfallbestandsanlage</a:t>
            </a:r>
          </a:p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Vergütung = 12 ct/kWh 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4573339" y="4593902"/>
            <a:ext cx="4391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Bsp. </a:t>
            </a:r>
            <a:br>
              <a:rPr lang="de-DE" sz="1800" dirty="0">
                <a:solidFill>
                  <a:srgbClr val="0082B0"/>
                </a:solidFill>
                <a:latin typeface="+mn-lt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</a:rPr>
              <a:t>500 kW Misch-Bestandsanlage mit Abfällen</a:t>
            </a:r>
          </a:p>
          <a:p>
            <a:r>
              <a:rPr lang="de-DE" sz="1800" dirty="0">
                <a:solidFill>
                  <a:srgbClr val="0082B0"/>
                </a:solidFill>
                <a:latin typeface="+mn-lt"/>
              </a:rPr>
              <a:t>Vergütung = 16,9 ct/kWh 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4573339" y="1196752"/>
            <a:ext cx="4175125" cy="40011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2"/>
                </a:solidFill>
                <a:latin typeface="+mn-lt"/>
              </a:rPr>
              <a:t>2. Vergütungszeitraum (P2)</a:t>
            </a:r>
          </a:p>
        </p:txBody>
      </p:sp>
      <p:pic>
        <p:nvPicPr>
          <p:cNvPr id="39" name="Picture 4" descr="http://www.festgeldvergleich.org/upload/Unterseite/wichtig-schil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29" y="5659102"/>
            <a:ext cx="880496" cy="73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hteck 39"/>
          <p:cNvSpPr/>
          <p:nvPr/>
        </p:nvSpPr>
        <p:spPr>
          <a:xfrm>
            <a:off x="982291" y="5679070"/>
            <a:ext cx="79821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2000" b="1" u="sng" dirty="0">
                <a:latin typeface="Arial Narrow" pitchFamily="34" charset="0"/>
                <a:cs typeface="Calibri" panose="020F0502020204030204" pitchFamily="34" charset="0"/>
              </a:rPr>
              <a:t>=&gt; Beim Einsatz von Abfällen müssen die möglichen zusätzliche Auflagen aus dem Abfall- (BioAbfV, </a:t>
            </a:r>
            <a:r>
              <a:rPr lang="de-DE" sz="2000" b="1" u="sng" dirty="0" err="1">
                <a:latin typeface="Arial Narrow" pitchFamily="34" charset="0"/>
                <a:cs typeface="Calibri" panose="020F0502020204030204" pitchFamily="34" charset="0"/>
              </a:rPr>
              <a:t>KrWG</a:t>
            </a:r>
            <a:r>
              <a:rPr lang="de-DE" sz="2000" b="1" u="sng" dirty="0">
                <a:latin typeface="Arial Narrow" pitchFamily="34" charset="0"/>
                <a:cs typeface="Calibri" panose="020F0502020204030204" pitchFamily="34" charset="0"/>
              </a:rPr>
              <a:t>…) und Wasserrecht (AwSV) erfüllt werden!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12AF9BAD-775A-4C64-ACE3-76CB4F6FA34E}" type="slidenum">
              <a:rPr lang="de-DE" smtClean="0"/>
              <a:pPr algn="r">
                <a:defRPr/>
              </a:pPr>
              <a:t>12</a:t>
            </a:fld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 Narrow" pitchFamily="34" charset="0"/>
              </a:rPr>
              <a:t>Rechtlicher Rahmen Ausschreibung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4228154" y="1988900"/>
            <a:ext cx="2592288" cy="388843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395536" y="1916832"/>
            <a:ext cx="2520280" cy="9361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000" dirty="0">
                <a:solidFill>
                  <a:schemeClr val="bg2"/>
                </a:solidFill>
                <a:latin typeface="+mn-lt"/>
                <a:cs typeface="Calibri" panose="020F0502020204030204" pitchFamily="34" charset="0"/>
              </a:rPr>
              <a:t>Zuschlagsverfahren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00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cs typeface="Calibri" panose="020F0502020204030204" pitchFamily="34" charset="0"/>
              </a:rPr>
              <a:t>Gebot (Beispiel )</a:t>
            </a:r>
            <a:r>
              <a:rPr kumimoji="0" lang="de-DE" sz="200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cs typeface="Calibri" panose="020F0502020204030204" pitchFamily="34" charset="0"/>
              </a:rPr>
              <a:t> </a:t>
            </a:r>
            <a:endParaRPr kumimoji="0" lang="de-DE" sz="200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4228154" y="3933116"/>
            <a:ext cx="2592288" cy="194421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5" name="Geschweifte Klammer rechts 14"/>
          <p:cNvSpPr/>
          <p:nvPr/>
        </p:nvSpPr>
        <p:spPr bwMode="auto">
          <a:xfrm rot="10800000">
            <a:off x="3709954" y="3285044"/>
            <a:ext cx="374184" cy="576064"/>
          </a:xfrm>
          <a:prstGeom prst="rightBrace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6" name="Geschweifte Klammer links 15"/>
          <p:cNvSpPr/>
          <p:nvPr/>
        </p:nvSpPr>
        <p:spPr bwMode="auto">
          <a:xfrm>
            <a:off x="3724098" y="4005124"/>
            <a:ext cx="360040" cy="1872208"/>
          </a:xfrm>
          <a:prstGeom prst="leftBrace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112283" y="4648840"/>
            <a:ext cx="36199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  <a:t>50 % des Zuschlags = vergütungsfähige </a:t>
            </a:r>
            <a:b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  <a:t>HBL 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873101" y="3348341"/>
            <a:ext cx="27198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  <a:t>Marktprämie =0; </a:t>
            </a:r>
            <a:b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</a:br>
            <a: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  <a:t>Vergütung = Monatsmarktwert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4228154" y="3285044"/>
            <a:ext cx="2592288" cy="648072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0" name="Geschweifte Klammer rechts 19"/>
          <p:cNvSpPr/>
          <p:nvPr/>
        </p:nvSpPr>
        <p:spPr bwMode="auto">
          <a:xfrm>
            <a:off x="6958980" y="1988900"/>
            <a:ext cx="288032" cy="3888432"/>
          </a:xfrm>
          <a:prstGeom prst="rightBrace">
            <a:avLst/>
          </a:prstGeom>
          <a:solidFill>
            <a:schemeClr val="bg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7280116" y="3573075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rgbClr val="0082B0"/>
                </a:solidFill>
                <a:latin typeface="+mn-lt"/>
                <a:cs typeface="Calibri" panose="020F0502020204030204" pitchFamily="34" charset="0"/>
              </a:rPr>
              <a:t>Geboten wird auf die installierte Leistung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932040" y="1844824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solidFill>
                  <a:srgbClr val="0082B0"/>
                </a:solidFill>
                <a:latin typeface="+mn-lt"/>
              </a:rPr>
              <a:t>500 kW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4932040" y="3781951"/>
            <a:ext cx="1296144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solidFill>
                  <a:srgbClr val="0082B0"/>
                </a:solidFill>
                <a:latin typeface="+mn-lt"/>
              </a:rPr>
              <a:t>250 kW</a:t>
            </a:r>
          </a:p>
        </p:txBody>
      </p:sp>
      <p:sp>
        <p:nvSpPr>
          <p:cNvPr id="24" name="Pfeil nach unten 23"/>
          <p:cNvSpPr/>
          <p:nvPr/>
        </p:nvSpPr>
        <p:spPr bwMode="auto">
          <a:xfrm>
            <a:off x="7740352" y="4509120"/>
            <a:ext cx="432048" cy="720080"/>
          </a:xfrm>
          <a:prstGeom prst="downArrow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7082755" y="5286350"/>
            <a:ext cx="1832199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solidFill>
                  <a:srgbClr val="0082B0"/>
                </a:solidFill>
                <a:latin typeface="+mn-lt"/>
              </a:rPr>
              <a:t>Installierte Leistung muss am Standort gegeben sein</a:t>
            </a:r>
          </a:p>
        </p:txBody>
      </p:sp>
    </p:spTree>
    <p:extLst>
      <p:ext uri="{BB962C8B-B14F-4D97-AF65-F5344CB8AC3E}">
        <p14:creationId xmlns:p14="http://schemas.microsoft.com/office/powerpoint/2010/main" val="204299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12AF9BAD-775A-4C64-ACE3-76CB4F6FA34E}" type="slidenum">
              <a:rPr lang="de-DE" smtClean="0"/>
              <a:pPr algn="r">
                <a:defRPr/>
              </a:pPr>
              <a:t>13</a:t>
            </a:fld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 Narrow" pitchFamily="34" charset="0"/>
              </a:rPr>
              <a:t>Rechtlicher Rahmen Ausschreibung</a:t>
            </a:r>
          </a:p>
        </p:txBody>
      </p:sp>
      <p:sp>
        <p:nvSpPr>
          <p:cNvPr id="6" name="Richtungspfeil 5"/>
          <p:cNvSpPr/>
          <p:nvPr/>
        </p:nvSpPr>
        <p:spPr bwMode="auto">
          <a:xfrm>
            <a:off x="399897" y="1484784"/>
            <a:ext cx="2530936" cy="2520280"/>
          </a:xfrm>
          <a:prstGeom prst="homePlate">
            <a:avLst>
              <a:gd name="adj" fmla="val 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4D82"/>
              </a:buClr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Eckpunkte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4D82"/>
              </a:buClr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Ausgestaltung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4D82"/>
              </a:buClr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-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4D82"/>
              </a:buClr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Flexibilitätssystem</a:t>
            </a:r>
          </a:p>
        </p:txBody>
      </p:sp>
      <p:sp>
        <p:nvSpPr>
          <p:cNvPr id="7" name="Rechteck 6"/>
          <p:cNvSpPr/>
          <p:nvPr/>
        </p:nvSpPr>
        <p:spPr bwMode="auto">
          <a:xfrm>
            <a:off x="3203848" y="1495300"/>
            <a:ext cx="5544616" cy="2509764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34975" marR="0" lvl="0" indent="-342900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Bestandsanlagen (P1) über 100 kW: Flexibilitätsprämie auf 10 Jahre</a:t>
            </a:r>
          </a:p>
          <a:p>
            <a:pPr marL="434975" marR="0" lvl="0" indent="-342900" defTabSz="91440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Bestandsanlagen (P2) über 100 kW und Neuanlagen:</a:t>
            </a:r>
            <a:b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</a:b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Flexibilitätszuschlag für die Länge des Vergütungszeitraums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3194674" y="4149080"/>
            <a:ext cx="5585789" cy="1080120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none" rtlCol="0" anchor="ctr" anchorCtr="0">
            <a:noAutofit/>
          </a:bodyPr>
          <a:lstStyle/>
          <a:p>
            <a:pPr marL="180975" indent="-180975">
              <a:buFont typeface="Arial" pitchFamily="34" charset="0"/>
              <a:buChar char="•"/>
            </a:pPr>
            <a:r>
              <a:rPr lang="de-DE" sz="2000" dirty="0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  <a:t>Kombination von Flexprämie und anschließend </a:t>
            </a:r>
            <a:br>
              <a:rPr lang="de-DE" sz="2000" dirty="0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</a:br>
            <a:r>
              <a:rPr lang="de-DE" sz="2000" dirty="0" err="1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  <a:t>Flexzuschlag</a:t>
            </a:r>
            <a:r>
              <a:rPr lang="de-DE" sz="2000" dirty="0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  <a:t> möglich</a:t>
            </a:r>
          </a:p>
          <a:p>
            <a:pPr marL="180975" indent="-180975">
              <a:buFont typeface="Arial" pitchFamily="34" charset="0"/>
              <a:buChar char="•"/>
            </a:pPr>
            <a:r>
              <a:rPr lang="de-DE" sz="2000" dirty="0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  <a:t>Keine gleichzeitige Beantragung!</a:t>
            </a:r>
          </a:p>
        </p:txBody>
      </p:sp>
    </p:spTree>
    <p:extLst>
      <p:ext uri="{BB962C8B-B14F-4D97-AF65-F5344CB8AC3E}">
        <p14:creationId xmlns:p14="http://schemas.microsoft.com/office/powerpoint/2010/main" val="20429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14</a:t>
            </a:fld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b="1" dirty="0"/>
              <a:t>Flexprämie:</a:t>
            </a:r>
          </a:p>
          <a:p>
            <a:pPr lvl="1"/>
            <a:r>
              <a:rPr lang="de-DE" dirty="0"/>
              <a:t>Nutzbar und beantragbar in </a:t>
            </a:r>
            <a:r>
              <a:rPr lang="de-DE" b="1" dirty="0">
                <a:solidFill>
                  <a:schemeClr val="accent5"/>
                </a:solidFill>
              </a:rPr>
              <a:t>P1</a:t>
            </a:r>
            <a:r>
              <a:rPr lang="de-DE" dirty="0"/>
              <a:t> für Bestandsanlagen</a:t>
            </a:r>
          </a:p>
          <a:p>
            <a:pPr lvl="1"/>
            <a:r>
              <a:rPr lang="de-DE" dirty="0"/>
              <a:t>Vergütungsdauer 10 Jahre</a:t>
            </a:r>
          </a:p>
          <a:p>
            <a:pPr lvl="1"/>
            <a:r>
              <a:rPr lang="de-DE" dirty="0"/>
              <a:t>130 €/kW </a:t>
            </a:r>
            <a:r>
              <a:rPr lang="de-DE" b="1" dirty="0">
                <a:solidFill>
                  <a:schemeClr val="accent5"/>
                </a:solidFill>
              </a:rPr>
              <a:t>Zusatzleistung</a:t>
            </a:r>
          </a:p>
          <a:p>
            <a:pPr lvl="1"/>
            <a:r>
              <a:rPr lang="de-DE" dirty="0"/>
              <a:t>Zusatzleistung </a:t>
            </a:r>
            <a:r>
              <a:rPr lang="de-DE" dirty="0">
                <a:solidFill>
                  <a:schemeClr val="accent1"/>
                </a:solidFill>
              </a:rPr>
              <a:t>(= P</a:t>
            </a:r>
            <a:r>
              <a:rPr lang="de-DE" baseline="-10000" dirty="0">
                <a:solidFill>
                  <a:schemeClr val="accent1"/>
                </a:solidFill>
              </a:rPr>
              <a:t>inst </a:t>
            </a:r>
            <a:r>
              <a:rPr lang="de-DE" dirty="0">
                <a:solidFill>
                  <a:schemeClr val="accent1"/>
                </a:solidFill>
              </a:rPr>
              <a:t>- P</a:t>
            </a:r>
            <a:r>
              <a:rPr lang="de-DE" baseline="-10000" dirty="0">
                <a:solidFill>
                  <a:schemeClr val="accent1"/>
                </a:solidFill>
              </a:rPr>
              <a:t>Bem</a:t>
            </a:r>
            <a:r>
              <a:rPr lang="de-DE" dirty="0">
                <a:solidFill>
                  <a:schemeClr val="accent1"/>
                </a:solidFill>
              </a:rPr>
              <a:t> * </a:t>
            </a:r>
            <a:r>
              <a:rPr lang="de-DE" dirty="0" err="1">
                <a:solidFill>
                  <a:schemeClr val="accent1"/>
                </a:solidFill>
              </a:rPr>
              <a:t>f</a:t>
            </a:r>
            <a:r>
              <a:rPr lang="de-DE" baseline="-10000" dirty="0" err="1">
                <a:solidFill>
                  <a:schemeClr val="accent1"/>
                </a:solidFill>
              </a:rPr>
              <a:t>Kor</a:t>
            </a:r>
            <a:r>
              <a:rPr lang="de-DE" baseline="-10000" dirty="0">
                <a:solidFill>
                  <a:schemeClr val="accent1"/>
                </a:solidFill>
              </a:rPr>
              <a:t> </a:t>
            </a:r>
            <a:r>
              <a:rPr lang="de-DE" dirty="0">
                <a:solidFill>
                  <a:schemeClr val="accent1"/>
                </a:solidFill>
              </a:rPr>
              <a:t>(1,1))</a:t>
            </a:r>
          </a:p>
          <a:p>
            <a:pPr lvl="1"/>
            <a:r>
              <a:rPr lang="de-DE" i="1" dirty="0">
                <a:solidFill>
                  <a:schemeClr val="accent1"/>
                </a:solidFill>
              </a:rPr>
              <a:t>P</a:t>
            </a:r>
            <a:r>
              <a:rPr lang="de-DE" i="1" baseline="-25000" dirty="0">
                <a:solidFill>
                  <a:schemeClr val="accent1"/>
                </a:solidFill>
              </a:rPr>
              <a:t>Zusatz</a:t>
            </a:r>
            <a:r>
              <a:rPr lang="de-DE" i="1" dirty="0">
                <a:solidFill>
                  <a:schemeClr val="accent1"/>
                </a:solidFill>
              </a:rPr>
              <a:t> = max. 50 % von P</a:t>
            </a:r>
            <a:r>
              <a:rPr lang="de-DE" i="1" baseline="-25000" dirty="0">
                <a:solidFill>
                  <a:schemeClr val="accent1"/>
                </a:solidFill>
              </a:rPr>
              <a:t>inst</a:t>
            </a:r>
          </a:p>
          <a:p>
            <a:pPr lvl="1"/>
            <a:r>
              <a:rPr lang="de-DE" i="1" dirty="0">
                <a:solidFill>
                  <a:schemeClr val="accent1"/>
                </a:solidFill>
              </a:rPr>
              <a:t>P</a:t>
            </a:r>
            <a:r>
              <a:rPr lang="de-DE" i="1" baseline="-10000" dirty="0">
                <a:solidFill>
                  <a:schemeClr val="accent1"/>
                </a:solidFill>
              </a:rPr>
              <a:t>Bem</a:t>
            </a:r>
            <a:r>
              <a:rPr lang="de-DE" i="1" dirty="0">
                <a:solidFill>
                  <a:schemeClr val="accent1"/>
                </a:solidFill>
              </a:rPr>
              <a:t> = mind. 20 % von P</a:t>
            </a:r>
            <a:r>
              <a:rPr lang="de-DE" i="1" baseline="-25000" dirty="0">
                <a:solidFill>
                  <a:schemeClr val="accent1"/>
                </a:solidFill>
              </a:rPr>
              <a:t>inst</a:t>
            </a:r>
          </a:p>
          <a:p>
            <a:pPr lvl="1"/>
            <a:endParaRPr lang="de-DE" dirty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de-DE" b="1" dirty="0" err="1"/>
              <a:t>Flexzuschlag</a:t>
            </a:r>
            <a:r>
              <a:rPr lang="de-DE" b="1" dirty="0"/>
              <a:t>:</a:t>
            </a:r>
          </a:p>
          <a:p>
            <a:pPr lvl="1"/>
            <a:r>
              <a:rPr lang="de-DE" dirty="0"/>
              <a:t>Nutzbar und beantragbar für Neuanlagen und </a:t>
            </a:r>
            <a:br>
              <a:rPr lang="de-DE" dirty="0"/>
            </a:br>
            <a:r>
              <a:rPr lang="de-DE" dirty="0"/>
              <a:t>in </a:t>
            </a:r>
            <a:r>
              <a:rPr lang="de-DE" b="1" dirty="0">
                <a:solidFill>
                  <a:schemeClr val="accent5"/>
                </a:solidFill>
              </a:rPr>
              <a:t>P2</a:t>
            </a:r>
            <a:r>
              <a:rPr lang="de-DE" dirty="0"/>
              <a:t> für Bestandsanlagen</a:t>
            </a:r>
          </a:p>
          <a:p>
            <a:pPr lvl="1"/>
            <a:r>
              <a:rPr lang="de-DE" dirty="0"/>
              <a:t>Vergütungsdauer 10 Jahre (</a:t>
            </a:r>
            <a:r>
              <a:rPr lang="de-DE" b="1" dirty="0">
                <a:solidFill>
                  <a:schemeClr val="accent5"/>
                </a:solidFill>
              </a:rPr>
              <a:t>P2</a:t>
            </a:r>
            <a:r>
              <a:rPr lang="de-DE" dirty="0"/>
              <a:t>) und                                                                                             20 Jahre für Neuanlagen</a:t>
            </a:r>
          </a:p>
          <a:p>
            <a:pPr lvl="1"/>
            <a:r>
              <a:rPr lang="de-DE" dirty="0"/>
              <a:t>40 €/kW </a:t>
            </a:r>
            <a:r>
              <a:rPr lang="de-DE" b="1" dirty="0" err="1">
                <a:solidFill>
                  <a:schemeClr val="accent5"/>
                </a:solidFill>
              </a:rPr>
              <a:t>inst</a:t>
            </a:r>
            <a:r>
              <a:rPr lang="de-DE" b="1" dirty="0">
                <a:solidFill>
                  <a:schemeClr val="accent5"/>
                </a:solidFill>
              </a:rPr>
              <a:t>. Leistung</a:t>
            </a:r>
          </a:p>
          <a:p>
            <a:pPr lvl="1"/>
            <a:endParaRPr lang="de-DE" dirty="0">
              <a:solidFill>
                <a:schemeClr val="accent1"/>
              </a:solidFill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Flexprämie vs. </a:t>
            </a:r>
            <a:r>
              <a:rPr lang="de-DE" dirty="0" err="1"/>
              <a:t>Flexzuschlag</a:t>
            </a:r>
            <a:endParaRPr lang="de-DE" dirty="0"/>
          </a:p>
        </p:txBody>
      </p:sp>
      <p:sp>
        <p:nvSpPr>
          <p:cNvPr id="7" name="Vertikaler Bildlauf 6"/>
          <p:cNvSpPr/>
          <p:nvPr/>
        </p:nvSpPr>
        <p:spPr bwMode="auto">
          <a:xfrm>
            <a:off x="5364088" y="1628800"/>
            <a:ext cx="3528392" cy="2304256"/>
          </a:xfrm>
          <a:prstGeom prst="verticalScroll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500 kW </a:t>
            </a:r>
            <a:r>
              <a:rPr kumimoji="0" lang="de-DE" sz="1600" b="0" i="0" u="none" strike="noStrike" cap="none" normalizeH="0" baseline="0" dirty="0" err="1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Bem.leistung</a:t>
            </a: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rgbClr val="0082B0"/>
                </a:solidFill>
                <a:latin typeface="+mn-lt"/>
              </a:rPr>
              <a:t>1.000 kW </a:t>
            </a:r>
            <a:r>
              <a:rPr lang="de-DE" sz="1600" dirty="0" err="1">
                <a:solidFill>
                  <a:srgbClr val="0082B0"/>
                </a:solidFill>
                <a:latin typeface="+mn-lt"/>
              </a:rPr>
              <a:t>Inst</a:t>
            </a:r>
            <a:r>
              <a:rPr lang="de-DE" sz="1600" dirty="0">
                <a:solidFill>
                  <a:srgbClr val="0082B0"/>
                </a:solidFill>
                <a:latin typeface="+mn-lt"/>
              </a:rPr>
              <a:t>. Leistung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Zusatzleistung:</a:t>
            </a:r>
            <a:b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</a:b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1.000 kW – 500 kW * 1,1 = 450 kW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rgbClr val="0082B0"/>
                </a:solidFill>
                <a:latin typeface="+mn-lt"/>
              </a:rPr>
              <a:t>Flex</a:t>
            </a:r>
            <a:r>
              <a:rPr lang="de-DE" sz="1600" dirty="0">
                <a:solidFill>
                  <a:schemeClr val="accent5"/>
                </a:solidFill>
                <a:latin typeface="+mn-lt"/>
              </a:rPr>
              <a:t>prämie</a:t>
            </a:r>
            <a:r>
              <a:rPr lang="de-DE" sz="1600" dirty="0">
                <a:solidFill>
                  <a:srgbClr val="0082B0"/>
                </a:solidFill>
                <a:latin typeface="+mn-lt"/>
              </a:rPr>
              <a:t>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450 kW * 130 €/kW = </a:t>
            </a:r>
            <a:r>
              <a:rPr kumimoji="0" lang="de-DE" sz="1600" b="1" i="0" u="sng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58.500 €/a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rgbClr val="0082B0"/>
                </a:solidFill>
                <a:latin typeface="+mn-lt"/>
              </a:rPr>
              <a:t>= 1,3 ct/kWh</a:t>
            </a: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Vertikaler Bildlauf 7"/>
          <p:cNvSpPr/>
          <p:nvPr/>
        </p:nvSpPr>
        <p:spPr bwMode="auto">
          <a:xfrm>
            <a:off x="5364088" y="4077072"/>
            <a:ext cx="3528392" cy="2304256"/>
          </a:xfrm>
          <a:prstGeom prst="verticalScroll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500 kW </a:t>
            </a:r>
            <a:r>
              <a:rPr kumimoji="0" lang="de-DE" sz="1600" b="0" i="0" u="none" strike="noStrike" cap="none" normalizeH="0" baseline="0" dirty="0" err="1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Bem.leistung</a:t>
            </a: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rgbClr val="0082B0"/>
                </a:solidFill>
                <a:latin typeface="+mn-lt"/>
              </a:rPr>
              <a:t>1.000 kW </a:t>
            </a:r>
            <a:r>
              <a:rPr lang="de-DE" sz="1600" dirty="0" err="1">
                <a:solidFill>
                  <a:srgbClr val="0082B0"/>
                </a:solidFill>
                <a:latin typeface="+mn-lt"/>
              </a:rPr>
              <a:t>Inst</a:t>
            </a:r>
            <a:r>
              <a:rPr lang="de-DE" sz="1600" dirty="0">
                <a:solidFill>
                  <a:srgbClr val="0082B0"/>
                </a:solidFill>
                <a:latin typeface="+mn-lt"/>
              </a:rPr>
              <a:t>. Leistung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 err="1">
                <a:solidFill>
                  <a:srgbClr val="0082B0"/>
                </a:solidFill>
                <a:latin typeface="+mn-lt"/>
              </a:rPr>
              <a:t>Flex</a:t>
            </a:r>
            <a:r>
              <a:rPr lang="de-DE" sz="1600" dirty="0" err="1">
                <a:solidFill>
                  <a:schemeClr val="accent5"/>
                </a:solidFill>
                <a:latin typeface="+mn-lt"/>
              </a:rPr>
              <a:t>zuschlag</a:t>
            </a:r>
            <a:r>
              <a:rPr lang="de-DE" sz="1600" dirty="0">
                <a:solidFill>
                  <a:srgbClr val="0082B0"/>
                </a:solidFill>
                <a:latin typeface="+mn-lt"/>
              </a:rPr>
              <a:t>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1.000 kW * 40 €/kW = </a:t>
            </a:r>
            <a:r>
              <a:rPr kumimoji="0" lang="de-DE" sz="1600" b="1" i="0" u="sng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40.000 €/a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rgbClr val="0082B0"/>
                </a:solidFill>
                <a:latin typeface="+mn-lt"/>
              </a:rPr>
              <a:t>= 0,9 ct/kWh</a:t>
            </a: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de-DE" b="1" u="sng" dirty="0"/>
              <a:t>Beispielfall:</a:t>
            </a:r>
          </a:p>
          <a:p>
            <a:pPr>
              <a:buNone/>
            </a:pPr>
            <a:r>
              <a:rPr lang="de-DE" dirty="0"/>
              <a:t>Bestandsanlage mit IBN 1.1.2000 </a:t>
            </a:r>
            <a:r>
              <a:rPr lang="de-DE" dirty="0">
                <a:sym typeface="Wingdings" pitchFamily="2" charset="2"/>
              </a:rPr>
              <a:t> Ende erster Vergütungsabschnitt 31.12.2020</a:t>
            </a:r>
          </a:p>
          <a:p>
            <a:pPr>
              <a:buNone/>
            </a:pPr>
            <a:r>
              <a:rPr lang="de-DE" dirty="0">
                <a:sym typeface="Wingdings" pitchFamily="2" charset="2"/>
              </a:rPr>
              <a:t>Neue Vergütung spätestens ab 01.01.2021 erforderlich, 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sonst Vergütung mit Markterlös</a:t>
            </a: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endParaRPr lang="de-DE" b="1" dirty="0">
              <a:solidFill>
                <a:schemeClr val="accent3"/>
              </a:solidFill>
              <a:sym typeface="Wingdings" pitchFamily="2" charset="2"/>
            </a:endParaRP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chemeClr val="accent3"/>
                </a:solidFill>
                <a:sym typeface="Wingdings" pitchFamily="2" charset="2"/>
              </a:rPr>
              <a:t>In diesem Fall lückenlose Vergütung möglich</a:t>
            </a:r>
          </a:p>
          <a:p>
            <a:pPr>
              <a:buClr>
                <a:schemeClr val="accent2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chemeClr val="accent2"/>
                </a:solidFill>
                <a:sym typeface="Wingdings" pitchFamily="2" charset="2"/>
              </a:rPr>
              <a:t>„Verschenken“ von 3 Monaten guter Vergütung</a:t>
            </a: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chemeClr val="accent3"/>
                </a:solidFill>
                <a:sym typeface="Wingdings" pitchFamily="2" charset="2"/>
              </a:rPr>
              <a:t>Bei Nicht-Zuschlag noch Teilnahme in 2018 und 2019 möglich</a:t>
            </a: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30" name="Rechteck 29"/>
          <p:cNvSpPr/>
          <p:nvPr/>
        </p:nvSpPr>
        <p:spPr bwMode="auto">
          <a:xfrm>
            <a:off x="3635896" y="3545010"/>
            <a:ext cx="2952328" cy="146816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Möglicher Startzeitpunkt für Wunsch Folgevergütung (&gt; 12,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 &lt; 36 Monate)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</a:t>
            </a:r>
            <a:r>
              <a:rPr lang="de-DE" sz="1600" dirty="0">
                <a:solidFill>
                  <a:schemeClr val="bg2"/>
                </a:solidFill>
                <a:latin typeface="+mn-lt"/>
              </a:rPr>
              <a:t>frühestens 01.10.2018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  <a:sym typeface="Wingdings" pitchFamily="2" charset="2"/>
              </a:rPr>
              <a:t>s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pätestens  01.09.2020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Kein Wunsch 01.10.2020</a:t>
            </a:r>
            <a:endParaRPr kumimoji="0" lang="de-DE" sz="1600" b="0" i="0" u="none" strike="noStrike" cap="none" normalizeH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5" name="Rechteck 24"/>
          <p:cNvSpPr/>
          <p:nvPr/>
        </p:nvSpPr>
        <p:spPr bwMode="auto">
          <a:xfrm>
            <a:off x="1187624" y="3068960"/>
            <a:ext cx="5760640" cy="43147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Laufzeit erster Vergütungsabschnitt (P1) 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Zeitplan einer Ausschreibung („früh“)</a:t>
            </a:r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118762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>
            <a:off x="262778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406794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>
            <a:off x="550810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694826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118762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2017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262778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2018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6794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2019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550810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2020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94826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2021</a:t>
            </a:r>
          </a:p>
        </p:txBody>
      </p:sp>
      <p:sp>
        <p:nvSpPr>
          <p:cNvPr id="31" name="Rechteckige Legende 30"/>
          <p:cNvSpPr/>
          <p:nvPr/>
        </p:nvSpPr>
        <p:spPr bwMode="auto">
          <a:xfrm>
            <a:off x="395536" y="4005064"/>
            <a:ext cx="1728192" cy="576064"/>
          </a:xfrm>
          <a:prstGeom prst="wedgeRectCallout">
            <a:avLst>
              <a:gd name="adj1" fmla="val 56059"/>
              <a:gd name="adj2" fmla="val -134261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>
                <a:solidFill>
                  <a:srgbClr val="000000"/>
                </a:solidFill>
                <a:latin typeface="+mn-lt"/>
              </a:rPr>
              <a:t>1. Ausschreibung am 01.09.2017</a:t>
            </a:r>
          </a:p>
        </p:txBody>
      </p:sp>
      <p:sp>
        <p:nvSpPr>
          <p:cNvPr id="29" name="Rechteckige Legende 28"/>
          <p:cNvSpPr/>
          <p:nvPr/>
        </p:nvSpPr>
        <p:spPr bwMode="auto">
          <a:xfrm>
            <a:off x="1187624" y="4653136"/>
            <a:ext cx="2016224" cy="576064"/>
          </a:xfrm>
          <a:prstGeom prst="wedgeRectCallout">
            <a:avLst>
              <a:gd name="adj1" fmla="val 5668"/>
              <a:gd name="adj2" fmla="val -246696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ＭＳ Ｐゴシック" pitchFamily="1" charset="-128"/>
              </a:rPr>
              <a:t>Bekanntgabe Zuschlag am 15.09.2017</a:t>
            </a:r>
          </a:p>
        </p:txBody>
      </p:sp>
      <p:sp>
        <p:nvSpPr>
          <p:cNvPr id="32" name="Rechteck 31"/>
          <p:cNvSpPr/>
          <p:nvPr/>
        </p:nvSpPr>
        <p:spPr bwMode="auto">
          <a:xfrm>
            <a:off x="6588224" y="3068960"/>
            <a:ext cx="2555776" cy="431478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1" charset="-128"/>
              </a:rPr>
              <a:t>Laufzeit P2</a:t>
            </a:r>
          </a:p>
        </p:txBody>
      </p:sp>
      <p:cxnSp>
        <p:nvCxnSpPr>
          <p:cNvPr id="7" name="Gerade Verbindung mit Pfeil 6"/>
          <p:cNvCxnSpPr/>
          <p:nvPr/>
        </p:nvCxnSpPr>
        <p:spPr bwMode="auto">
          <a:xfrm flipV="1">
            <a:off x="396875" y="3519488"/>
            <a:ext cx="8383588" cy="5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hteckige Legende 32"/>
          <p:cNvSpPr/>
          <p:nvPr/>
        </p:nvSpPr>
        <p:spPr bwMode="auto">
          <a:xfrm>
            <a:off x="6876256" y="4293096"/>
            <a:ext cx="1728192" cy="576064"/>
          </a:xfrm>
          <a:prstGeom prst="wedgeRectCallout">
            <a:avLst>
              <a:gd name="adj1" fmla="val -63541"/>
              <a:gd name="adj2" fmla="val -175598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>
                <a:solidFill>
                  <a:srgbClr val="000000"/>
                </a:solidFill>
                <a:latin typeface="+mn-lt"/>
              </a:rPr>
              <a:t>Neue Vergütung ab 01.10.2020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de-DE" b="1" u="sng" dirty="0"/>
              <a:t>Beispielfall:</a:t>
            </a:r>
          </a:p>
          <a:p>
            <a:pPr>
              <a:buNone/>
            </a:pPr>
            <a:r>
              <a:rPr lang="de-DE" dirty="0"/>
              <a:t>Bestandsanlage mit IBN 1.1.2000 </a:t>
            </a:r>
            <a:r>
              <a:rPr lang="de-DE" dirty="0">
                <a:sym typeface="Wingdings" pitchFamily="2" charset="2"/>
              </a:rPr>
              <a:t> Ende erster Vergütungsabschnitt 31.12.2020</a:t>
            </a:r>
          </a:p>
          <a:p>
            <a:pPr>
              <a:buNone/>
            </a:pPr>
            <a:r>
              <a:rPr lang="de-DE" dirty="0">
                <a:sym typeface="Wingdings" pitchFamily="2" charset="2"/>
              </a:rPr>
              <a:t>Neue Vergütung spätestens ab 01.01.2021 erforderlich, 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sonst Vergütung mit Markterlös</a:t>
            </a: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endParaRPr lang="de-DE" b="1" dirty="0">
              <a:solidFill>
                <a:schemeClr val="accent3"/>
              </a:solidFill>
              <a:sym typeface="Wingdings" pitchFamily="2" charset="2"/>
            </a:endParaRP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chemeClr val="accent3"/>
                </a:solidFill>
                <a:sym typeface="Wingdings" pitchFamily="2" charset="2"/>
              </a:rPr>
              <a:t>In diesem Fall lückenlose Vergütung möglich</a:t>
            </a:r>
            <a:endParaRPr lang="de-DE" b="1" dirty="0">
              <a:solidFill>
                <a:schemeClr val="accent2"/>
              </a:solidFill>
              <a:sym typeface="Wingdings" pitchFamily="2" charset="2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chemeClr val="accent2"/>
                </a:solidFill>
                <a:sym typeface="Wingdings" pitchFamily="2" charset="2"/>
              </a:rPr>
              <a:t>Bei Nicht-Zuschlag nur noch Teilnahme in 2019 möglich (schnelle Umsetzung)</a:t>
            </a:r>
            <a:endParaRPr lang="de-DE" dirty="0">
              <a:solidFill>
                <a:schemeClr val="accent2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30" name="Rechteck 29"/>
          <p:cNvSpPr/>
          <p:nvPr/>
        </p:nvSpPr>
        <p:spPr bwMode="auto">
          <a:xfrm>
            <a:off x="5004048" y="3545010"/>
            <a:ext cx="2952328" cy="146816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Möglicher Startzeitpunkt für Wunsch Folgevergütung (&gt; 12,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 &lt; 36 Monate)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</a:t>
            </a:r>
            <a:r>
              <a:rPr lang="de-DE" sz="1600" dirty="0">
                <a:solidFill>
                  <a:schemeClr val="bg2"/>
                </a:solidFill>
                <a:latin typeface="+mn-lt"/>
              </a:rPr>
              <a:t>frühestens 01.10.2019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  <a:sym typeface="Wingdings" pitchFamily="2" charset="2"/>
              </a:rPr>
              <a:t>s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pätestens  01.09.2021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Kein Wunsch 01.10.2021</a:t>
            </a:r>
            <a:endParaRPr kumimoji="0" lang="de-DE" sz="1600" b="0" i="0" u="none" strike="noStrike" cap="none" normalizeH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5" name="Rechteck 24"/>
          <p:cNvSpPr/>
          <p:nvPr/>
        </p:nvSpPr>
        <p:spPr bwMode="auto">
          <a:xfrm>
            <a:off x="1187624" y="3068960"/>
            <a:ext cx="5760640" cy="43147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Laufzeit erster Vergütungsabschnitt (P1) 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Zeitplan einer Ausschreibung („ideal“)</a:t>
            </a:r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118762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>
            <a:off x="262778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406794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>
            <a:off x="550810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6948264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118762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2017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262778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2018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6794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2019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550810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2020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948264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2021</a:t>
            </a:r>
          </a:p>
        </p:txBody>
      </p:sp>
      <p:sp>
        <p:nvSpPr>
          <p:cNvPr id="31" name="Rechteckige Legende 30"/>
          <p:cNvSpPr/>
          <p:nvPr/>
        </p:nvSpPr>
        <p:spPr bwMode="auto">
          <a:xfrm>
            <a:off x="1763688" y="4005064"/>
            <a:ext cx="1728192" cy="576064"/>
          </a:xfrm>
          <a:prstGeom prst="wedgeRectCallout">
            <a:avLst>
              <a:gd name="adj1" fmla="val 56059"/>
              <a:gd name="adj2" fmla="val -134261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>
                <a:solidFill>
                  <a:srgbClr val="000000"/>
                </a:solidFill>
                <a:latin typeface="+mn-lt"/>
              </a:rPr>
              <a:t>2. Ausschreibung am 01.09.2018</a:t>
            </a:r>
          </a:p>
        </p:txBody>
      </p:sp>
      <p:sp>
        <p:nvSpPr>
          <p:cNvPr id="29" name="Rechteckige Legende 28"/>
          <p:cNvSpPr/>
          <p:nvPr/>
        </p:nvSpPr>
        <p:spPr bwMode="auto">
          <a:xfrm>
            <a:off x="2555776" y="4653136"/>
            <a:ext cx="2016224" cy="576064"/>
          </a:xfrm>
          <a:prstGeom prst="wedgeRectCallout">
            <a:avLst>
              <a:gd name="adj1" fmla="val 5668"/>
              <a:gd name="adj2" fmla="val -246696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ＭＳ Ｐゴシック" pitchFamily="1" charset="-128"/>
              </a:rPr>
              <a:t>Bekanntgabe Zuschlag am 15.09.2018</a:t>
            </a:r>
          </a:p>
        </p:txBody>
      </p:sp>
      <p:sp>
        <p:nvSpPr>
          <p:cNvPr id="32" name="Rechteck 31"/>
          <p:cNvSpPr/>
          <p:nvPr/>
        </p:nvSpPr>
        <p:spPr bwMode="auto">
          <a:xfrm>
            <a:off x="6948264" y="3068960"/>
            <a:ext cx="2195736" cy="431478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1" charset="-128"/>
              </a:rPr>
              <a:t>Laufzeit P2</a:t>
            </a:r>
          </a:p>
        </p:txBody>
      </p:sp>
      <p:cxnSp>
        <p:nvCxnSpPr>
          <p:cNvPr id="7" name="Gerade Verbindung mit Pfeil 6"/>
          <p:cNvCxnSpPr/>
          <p:nvPr/>
        </p:nvCxnSpPr>
        <p:spPr bwMode="auto">
          <a:xfrm flipV="1">
            <a:off x="396875" y="3519488"/>
            <a:ext cx="8383588" cy="5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solidFill>
            <a:schemeClr val="bg1"/>
          </a:solidFill>
        </p:spPr>
        <p:txBody>
          <a:bodyPr/>
          <a:lstStyle/>
          <a:p>
            <a:pPr>
              <a:buNone/>
            </a:pPr>
            <a:r>
              <a:rPr lang="de-DE" b="1" u="sng" dirty="0"/>
              <a:t>Beispielfall:</a:t>
            </a:r>
          </a:p>
          <a:p>
            <a:pPr>
              <a:buNone/>
            </a:pPr>
            <a:r>
              <a:rPr lang="de-DE" dirty="0"/>
              <a:t>Bestandsanlage mit IBN 1.1.2000 </a:t>
            </a:r>
            <a:r>
              <a:rPr lang="de-DE" dirty="0">
                <a:sym typeface="Wingdings" pitchFamily="2" charset="2"/>
              </a:rPr>
              <a:t> Ende erster Vergütungsabschnitt 31.12.2020</a:t>
            </a:r>
          </a:p>
          <a:p>
            <a:pPr>
              <a:buNone/>
            </a:pPr>
            <a:r>
              <a:rPr lang="de-DE" dirty="0">
                <a:sym typeface="Wingdings" pitchFamily="2" charset="2"/>
              </a:rPr>
              <a:t>Neue Vergütung spätestens ab 01.01.2021 erforderlich, 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sonst Vergütung mit Markterlös</a:t>
            </a: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>
              <a:solidFill>
                <a:schemeClr val="accent5"/>
              </a:solidFill>
              <a:sym typeface="Wingdings" pitchFamily="2" charset="2"/>
            </a:endParaRPr>
          </a:p>
          <a:p>
            <a:pPr>
              <a:buClr>
                <a:schemeClr val="accent3"/>
              </a:buClr>
              <a:buFont typeface="Wingdings" pitchFamily="2" charset="2"/>
              <a:buChar char="è"/>
            </a:pPr>
            <a:endParaRPr lang="de-DE" b="1" dirty="0">
              <a:solidFill>
                <a:schemeClr val="accent3"/>
              </a:solidFill>
              <a:sym typeface="Wingdings" pitchFamily="2" charset="2"/>
            </a:endParaRPr>
          </a:p>
          <a:p>
            <a:pPr>
              <a:buClr>
                <a:schemeClr val="accent5"/>
              </a:buClr>
              <a:buFont typeface="Wingdings" pitchFamily="2" charset="2"/>
              <a:buChar char="è"/>
            </a:pPr>
            <a:r>
              <a:rPr lang="de-DE" b="1" dirty="0">
                <a:solidFill>
                  <a:srgbClr val="C00000"/>
                </a:solidFill>
                <a:sym typeface="Wingdings" pitchFamily="2" charset="2"/>
              </a:rPr>
              <a:t>9 Monate Vergütungslücke</a:t>
            </a:r>
            <a:endParaRPr lang="de-DE" dirty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30" name="Rechteck 29"/>
          <p:cNvSpPr/>
          <p:nvPr/>
        </p:nvSpPr>
        <p:spPr bwMode="auto">
          <a:xfrm>
            <a:off x="5796136" y="3545010"/>
            <a:ext cx="2952328" cy="146816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800" b="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Möglicher Startzeitpunkt für Wunsch Folgevergütung (&gt; 12,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 &lt; 36 Monate)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</a:t>
            </a:r>
            <a:r>
              <a:rPr lang="de-DE" sz="1600" dirty="0">
                <a:solidFill>
                  <a:schemeClr val="bg2"/>
                </a:solidFill>
                <a:latin typeface="+mn-lt"/>
              </a:rPr>
              <a:t>frühestens 01.10.2021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  <a:sym typeface="Wingdings" pitchFamily="2" charset="2"/>
              </a:rPr>
              <a:t>s</a:t>
            </a:r>
            <a:r>
              <a:rPr kumimoji="0" lang="de-DE" sz="1600" b="0" i="0" u="none" strike="noStrike" cap="none" normalizeH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pätestens  01.09.2023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1600" dirty="0">
                <a:solidFill>
                  <a:schemeClr val="bg2"/>
                </a:solidFill>
                <a:latin typeface="+mn-lt"/>
                <a:sym typeface="Wingdings" pitchFamily="2" charset="2"/>
              </a:rPr>
              <a:t> Kein Wunsch 01.10.2023</a:t>
            </a:r>
            <a:endParaRPr kumimoji="0" lang="de-DE" sz="1600" b="0" i="0" u="none" strike="noStrike" cap="none" normalizeH="0" dirty="0">
              <a:ln>
                <a:noFill/>
              </a:ln>
              <a:solidFill>
                <a:schemeClr val="bg2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25" name="Rechteck 24"/>
          <p:cNvSpPr/>
          <p:nvPr/>
        </p:nvSpPr>
        <p:spPr bwMode="auto">
          <a:xfrm>
            <a:off x="-1045963" y="3068960"/>
            <a:ext cx="5760640" cy="43147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Laufzeit erster Vergütungsabschnitt (P1) 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Zeitplan einer Ausschreibung („zu spät“)</a:t>
            </a:r>
          </a:p>
        </p:txBody>
      </p:sp>
      <p:cxnSp>
        <p:nvCxnSpPr>
          <p:cNvPr id="10" name="Gerade Verbindung 9"/>
          <p:cNvCxnSpPr/>
          <p:nvPr/>
        </p:nvCxnSpPr>
        <p:spPr bwMode="auto">
          <a:xfrm>
            <a:off x="-1045963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1"/>
          <p:cNvCxnSpPr/>
          <p:nvPr/>
        </p:nvCxnSpPr>
        <p:spPr bwMode="auto">
          <a:xfrm>
            <a:off x="394197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Gerade Verbindung 13"/>
          <p:cNvCxnSpPr/>
          <p:nvPr/>
        </p:nvCxnSpPr>
        <p:spPr bwMode="auto">
          <a:xfrm>
            <a:off x="1834357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>
            <a:off x="3274517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4714677" y="3356992"/>
            <a:ext cx="0" cy="36004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feld 19"/>
          <p:cNvSpPr txBox="1"/>
          <p:nvPr/>
        </p:nvSpPr>
        <p:spPr>
          <a:xfrm>
            <a:off x="-1045963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2017</a:t>
            </a:r>
          </a:p>
        </p:txBody>
      </p:sp>
      <p:sp>
        <p:nvSpPr>
          <p:cNvPr id="21" name="Textfeld 20"/>
          <p:cNvSpPr txBox="1"/>
          <p:nvPr/>
        </p:nvSpPr>
        <p:spPr>
          <a:xfrm>
            <a:off x="394197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2018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1834357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2019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3274517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2020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4714677" y="278092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>
                <a:solidFill>
                  <a:srgbClr val="0082B0"/>
                </a:solidFill>
                <a:latin typeface="+mn-lt"/>
              </a:rPr>
              <a:t>2021</a:t>
            </a:r>
          </a:p>
        </p:txBody>
      </p:sp>
      <p:sp>
        <p:nvSpPr>
          <p:cNvPr id="31" name="Rechteckige Legende 30"/>
          <p:cNvSpPr/>
          <p:nvPr/>
        </p:nvSpPr>
        <p:spPr bwMode="auto">
          <a:xfrm>
            <a:off x="2555776" y="4005064"/>
            <a:ext cx="1728192" cy="576064"/>
          </a:xfrm>
          <a:prstGeom prst="wedgeRectCallout">
            <a:avLst>
              <a:gd name="adj1" fmla="val 56059"/>
              <a:gd name="adj2" fmla="val -134261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de-DE" sz="1600" dirty="0">
                <a:solidFill>
                  <a:srgbClr val="000000"/>
                </a:solidFill>
                <a:latin typeface="+mn-lt"/>
              </a:rPr>
              <a:t>4. Ausschreibung am 01.09.2020</a:t>
            </a:r>
          </a:p>
        </p:txBody>
      </p:sp>
      <p:sp>
        <p:nvSpPr>
          <p:cNvPr id="29" name="Rechteckige Legende 28"/>
          <p:cNvSpPr/>
          <p:nvPr/>
        </p:nvSpPr>
        <p:spPr bwMode="auto">
          <a:xfrm>
            <a:off x="3307855" y="4653136"/>
            <a:ext cx="2016224" cy="576064"/>
          </a:xfrm>
          <a:prstGeom prst="wedgeRectCallout">
            <a:avLst>
              <a:gd name="adj1" fmla="val 5668"/>
              <a:gd name="adj2" fmla="val -246696"/>
            </a:avLst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ＭＳ Ｐゴシック" pitchFamily="1" charset="-128"/>
              </a:rPr>
              <a:t>Bekanntgabe Zuschlag am 15.09.2020</a:t>
            </a:r>
          </a:p>
        </p:txBody>
      </p:sp>
      <p:sp>
        <p:nvSpPr>
          <p:cNvPr id="32" name="Rechteck 31"/>
          <p:cNvSpPr/>
          <p:nvPr/>
        </p:nvSpPr>
        <p:spPr bwMode="auto">
          <a:xfrm>
            <a:off x="5796136" y="3068960"/>
            <a:ext cx="2195736" cy="431478"/>
          </a:xfrm>
          <a:prstGeom prst="rect">
            <a:avLst/>
          </a:prstGeom>
          <a:gradFill>
            <a:gsLst>
              <a:gs pos="0">
                <a:schemeClr val="accent6"/>
              </a:gs>
              <a:gs pos="100000">
                <a:schemeClr val="bg1"/>
              </a:gs>
            </a:gsLst>
            <a:lin ang="0" scaled="1"/>
          </a:gra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1" charset="-128"/>
              </a:rPr>
              <a:t>Laufzeit P2</a:t>
            </a:r>
          </a:p>
        </p:txBody>
      </p:sp>
      <p:cxnSp>
        <p:nvCxnSpPr>
          <p:cNvPr id="7" name="Gerade Verbindung mit Pfeil 6"/>
          <p:cNvCxnSpPr/>
          <p:nvPr/>
        </p:nvCxnSpPr>
        <p:spPr bwMode="auto">
          <a:xfrm flipV="1">
            <a:off x="-1836712" y="3519488"/>
            <a:ext cx="8383588" cy="5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Rechteck 25"/>
          <p:cNvSpPr/>
          <p:nvPr/>
        </p:nvSpPr>
        <p:spPr bwMode="auto">
          <a:xfrm>
            <a:off x="4716016" y="3529583"/>
            <a:ext cx="1080120" cy="431478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Lücke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b="1" dirty="0"/>
              <a:t>Haben-Seite:</a:t>
            </a:r>
          </a:p>
          <a:p>
            <a:r>
              <a:rPr lang="de-DE" dirty="0"/>
              <a:t>Anschlussregelung gegen massive Widerstände</a:t>
            </a:r>
          </a:p>
          <a:p>
            <a:r>
              <a:rPr lang="de-DE" dirty="0"/>
              <a:t>Anpassungen des Erstentwurf im Sinne der Branche </a:t>
            </a:r>
            <a:br>
              <a:rPr lang="de-DE" dirty="0"/>
            </a:br>
            <a:r>
              <a:rPr lang="de-DE" dirty="0"/>
              <a:t>durch breite Unterstützung (BMEL, Länder, Abgeordnete)</a:t>
            </a:r>
          </a:p>
          <a:p>
            <a:endParaRPr lang="de-DE" dirty="0"/>
          </a:p>
          <a:p>
            <a:pPr>
              <a:buNone/>
            </a:pPr>
            <a:r>
              <a:rPr lang="de-DE" b="1" dirty="0"/>
              <a:t>Soll-Seite:</a:t>
            </a:r>
          </a:p>
          <a:p>
            <a:r>
              <a:rPr lang="de-DE" dirty="0"/>
              <a:t>Vergütungshöhe nicht ausreichend</a:t>
            </a:r>
          </a:p>
          <a:p>
            <a:r>
              <a:rPr lang="de-DE" dirty="0" err="1"/>
              <a:t>Akteursvielfalt</a:t>
            </a:r>
            <a:r>
              <a:rPr lang="de-DE" dirty="0"/>
              <a:t> gefährdet</a:t>
            </a:r>
          </a:p>
          <a:p>
            <a:endParaRPr lang="de-DE" dirty="0"/>
          </a:p>
          <a:p>
            <a:pPr>
              <a:buNone/>
            </a:pPr>
            <a:r>
              <a:rPr lang="de-DE" b="1" dirty="0"/>
              <a:t>Fazit:</a:t>
            </a:r>
          </a:p>
          <a:p>
            <a:pPr marL="0" indent="0">
              <a:buNone/>
            </a:pPr>
            <a:r>
              <a:rPr lang="de-DE" dirty="0">
                <a:solidFill>
                  <a:schemeClr val="accent3"/>
                </a:solidFill>
              </a:rPr>
              <a:t>Die ersten Pflöcke wurden im Sinne der Branche fixiert</a:t>
            </a:r>
            <a:r>
              <a:rPr lang="de-DE" dirty="0"/>
              <a:t> </a:t>
            </a:r>
            <a:r>
              <a:rPr lang="de-DE" dirty="0">
                <a:sym typeface="Wingdings" pitchFamily="2" charset="2"/>
              </a:rPr>
              <a:t> 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Detailinhalte vollkommen unbefriedigend</a:t>
            </a:r>
            <a:r>
              <a:rPr lang="de-DE" dirty="0">
                <a:sym typeface="Wingdings" pitchFamily="2" charset="2"/>
              </a:rPr>
              <a:t>  </a:t>
            </a:r>
            <a:r>
              <a:rPr lang="de-DE" dirty="0">
                <a:solidFill>
                  <a:schemeClr val="accent2"/>
                </a:solidFill>
                <a:sym typeface="Wingdings" pitchFamily="2" charset="2"/>
              </a:rPr>
              <a:t>EEG 2017 als Zwischenstation</a:t>
            </a:r>
            <a:r>
              <a:rPr lang="de-DE" dirty="0">
                <a:sym typeface="Wingdings" pitchFamily="2" charset="2"/>
              </a:rPr>
              <a:t>  </a:t>
            </a:r>
            <a:r>
              <a:rPr lang="de-DE" b="1" dirty="0">
                <a:sym typeface="Wingdings" pitchFamily="2" charset="2"/>
              </a:rPr>
              <a:t>Intensive Optimierungsarbeit!!!</a:t>
            </a:r>
            <a:endParaRPr lang="de-DE" b="1" dirty="0"/>
          </a:p>
          <a:p>
            <a:pPr>
              <a:buNone/>
            </a:pPr>
            <a:endParaRPr lang="de-DE" b="1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Politische Bewertung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19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dirty="0"/>
              <a:t>Änderungsbedarf gegeben!!</a:t>
            </a:r>
          </a:p>
          <a:p>
            <a:pPr>
              <a:buNone/>
            </a:pPr>
            <a:endParaRPr lang="de-DE" dirty="0"/>
          </a:p>
          <a:p>
            <a:pPr>
              <a:buNone/>
            </a:pPr>
            <a:r>
              <a:rPr lang="de-DE" dirty="0"/>
              <a:t>Wo sind Änderungen möglich?</a:t>
            </a:r>
          </a:p>
          <a:p>
            <a:r>
              <a:rPr lang="de-DE" dirty="0"/>
              <a:t>Herbst 2017: EEG-Korrektur im Zuge eines Artikelgesetzes</a:t>
            </a:r>
          </a:p>
          <a:p>
            <a:pPr lvl="1"/>
            <a:r>
              <a:rPr lang="de-DE" dirty="0"/>
              <a:t>Änderung von handwerklichen Fehlern</a:t>
            </a:r>
          </a:p>
          <a:p>
            <a:pPr lvl="1"/>
            <a:r>
              <a:rPr lang="de-DE" dirty="0"/>
              <a:t>Änderung von Inhalten, die inhaltlich nicht strittig sind</a:t>
            </a:r>
          </a:p>
          <a:p>
            <a:pPr lvl="1"/>
            <a:endParaRPr lang="de-DE" dirty="0"/>
          </a:p>
          <a:p>
            <a:r>
              <a:rPr lang="de-DE" dirty="0"/>
              <a:t>Verordnungsermächtigung zur Ausschreibung von Biomasse</a:t>
            </a:r>
          </a:p>
          <a:p>
            <a:pPr lvl="1"/>
            <a:r>
              <a:rPr lang="de-DE" dirty="0"/>
              <a:t>Komplettes Ausschreibungsdesign kann verändert werden</a:t>
            </a:r>
          </a:p>
          <a:p>
            <a:pPr lvl="1"/>
            <a:r>
              <a:rPr lang="de-DE" dirty="0"/>
              <a:t>Verordnung kann von Bundesregierung ohne Bundesrat bestimmt werden</a:t>
            </a:r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Ausblick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uns antreibt…</a:t>
            </a:r>
          </a:p>
        </p:txBody>
      </p:sp>
      <p:pic>
        <p:nvPicPr>
          <p:cNvPr id="6" name="Grafik 9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75" y="1196974"/>
            <a:ext cx="8383587" cy="51117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Kabinettsentwurf vom 18.10.2016 zum KWKG und EEG (Einigung mit EU-KOM)</a:t>
            </a:r>
          </a:p>
          <a:p>
            <a:pPr lvl="1"/>
            <a:r>
              <a:rPr lang="de-DE" b="1" dirty="0">
                <a:solidFill>
                  <a:schemeClr val="tx2"/>
                </a:solidFill>
              </a:rPr>
              <a:t>Neuer § 61 zum Eigenverbrauch (Grund des Artikelgesetzes)</a:t>
            </a:r>
            <a:br>
              <a:rPr lang="de-DE" b="1" dirty="0">
                <a:solidFill>
                  <a:schemeClr val="tx2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Grundsätzlich fällt Umlage für Eigenverbrauch an mit folgenden Ausnahmen: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Kraftwerkseigenverbrauch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Eigenversorgung bei „Inselbetrieb“ oder EE-Erzeugung außerhalb des EEG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Anlagen &lt; 10 kW und max. 10 </a:t>
            </a:r>
            <a:r>
              <a:rPr lang="de-DE" dirty="0" err="1">
                <a:solidFill>
                  <a:schemeClr val="tx1"/>
                </a:solidFill>
              </a:rPr>
              <a:t>MWh</a:t>
            </a:r>
            <a:r>
              <a:rPr lang="de-DE" dirty="0">
                <a:solidFill>
                  <a:schemeClr val="tx1"/>
                </a:solidFill>
              </a:rPr>
              <a:t/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EEG-Anlagen wie bisher reduzierte Umlage (40 % in 2017)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Bestandsschutz (= komplette Befreiung), wenn keine Erweiterung &gt; 30 % (</a:t>
            </a:r>
            <a:r>
              <a:rPr lang="de-DE" dirty="0">
                <a:solidFill>
                  <a:schemeClr val="accent5"/>
                </a:solidFill>
              </a:rPr>
              <a:t>Problem Übergabe</a:t>
            </a:r>
            <a:r>
              <a:rPr lang="de-DE" dirty="0">
                <a:solidFill>
                  <a:schemeClr val="tx1"/>
                </a:solidFill>
              </a:rPr>
              <a:t>)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b="1" dirty="0">
                <a:solidFill>
                  <a:schemeClr val="accent5"/>
                </a:solidFill>
              </a:rPr>
              <a:t>!!!NEU: Verlust bei Bestandschutz bei Ersetzung Stromerzeugungsanlage</a:t>
            </a:r>
            <a:br>
              <a:rPr lang="de-DE" b="1" dirty="0">
                <a:solidFill>
                  <a:schemeClr val="accent5"/>
                </a:solidFill>
              </a:rPr>
            </a:br>
            <a:r>
              <a:rPr lang="de-DE" b="1" dirty="0">
                <a:solidFill>
                  <a:schemeClr val="accent5"/>
                </a:solidFill>
              </a:rPr>
              <a:t>Austausch mit dem </a:t>
            </a:r>
            <a:r>
              <a:rPr lang="de-DE" b="1" dirty="0" err="1">
                <a:solidFill>
                  <a:schemeClr val="accent5"/>
                </a:solidFill>
              </a:rPr>
              <a:t>BMWi</a:t>
            </a:r>
            <a:r>
              <a:rPr lang="de-DE" b="1" dirty="0">
                <a:solidFill>
                  <a:schemeClr val="accent5"/>
                </a:solidFill>
              </a:rPr>
              <a:t> (nur außerhalb EEG und </a:t>
            </a:r>
            <a:r>
              <a:rPr lang="de-DE" b="1" dirty="0" err="1">
                <a:solidFill>
                  <a:schemeClr val="accent5"/>
                </a:solidFill>
              </a:rPr>
              <a:t>AfA</a:t>
            </a:r>
            <a:r>
              <a:rPr lang="de-DE" b="1" dirty="0">
                <a:solidFill>
                  <a:schemeClr val="accent5"/>
                </a:solidFill>
              </a:rPr>
              <a:t> § 61e(3) )</a:t>
            </a:r>
          </a:p>
          <a:p>
            <a:pPr lvl="1"/>
            <a:r>
              <a:rPr lang="de-DE" dirty="0"/>
              <a:t>§ 3 Nr. 43b: Stromerzeugungsanlage (Modul bzw. Generator)</a:t>
            </a:r>
            <a:br>
              <a:rPr lang="de-DE" dirty="0"/>
            </a:br>
            <a:r>
              <a:rPr lang="de-DE" dirty="0"/>
              <a:t>Folgen Anlagenbegriff / HBL??? </a:t>
            </a:r>
            <a:br>
              <a:rPr lang="de-DE" dirty="0"/>
            </a:br>
            <a:endParaRPr lang="de-DE" dirty="0"/>
          </a:p>
          <a:p>
            <a:pPr lvl="1"/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EEG-Artikelgesetz (1)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5616" y="5373216"/>
            <a:ext cx="7538304" cy="93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Kabinettsentwurf vom 18.10.2016 zum KWKG und EEG (Einigung mit EU-KOM)</a:t>
            </a:r>
          </a:p>
          <a:p>
            <a:pPr lvl="1"/>
            <a:r>
              <a:rPr lang="de-DE" b="1" dirty="0">
                <a:solidFill>
                  <a:schemeClr val="accent3"/>
                </a:solidFill>
              </a:rPr>
              <a:t>Änderung § 9 (5) techn. Vorgaben (doppelter Verhandlungserfolg)</a:t>
            </a:r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endParaRPr lang="de-DE" dirty="0"/>
          </a:p>
          <a:p>
            <a:endParaRPr lang="de-DE" dirty="0"/>
          </a:p>
          <a:p>
            <a:pPr lvl="1"/>
            <a:r>
              <a:rPr lang="de-DE" dirty="0"/>
              <a:t>STN des FvB mit drei Kernforderungen</a:t>
            </a:r>
            <a:br>
              <a:rPr lang="de-DE" dirty="0"/>
            </a:br>
            <a:r>
              <a:rPr lang="de-DE" dirty="0">
                <a:solidFill>
                  <a:schemeClr val="tx2"/>
                </a:solidFill>
              </a:rPr>
              <a:t>Ausweitung der 150-Tage-Regel auf den Bestand,</a:t>
            </a:r>
          </a:p>
          <a:p>
            <a:pPr lvl="1"/>
            <a:r>
              <a:rPr lang="de-DE" dirty="0" err="1">
                <a:solidFill>
                  <a:schemeClr val="tx2"/>
                </a:solidFill>
              </a:rPr>
              <a:t>verringerteStrafen</a:t>
            </a:r>
            <a:r>
              <a:rPr lang="de-DE" dirty="0">
                <a:solidFill>
                  <a:schemeClr val="tx2"/>
                </a:solidFill>
              </a:rPr>
              <a:t> bei Meldeverstößen auch rückwirkend</a:t>
            </a:r>
          </a:p>
          <a:p>
            <a:pPr lvl="1"/>
            <a:r>
              <a:rPr lang="de-DE" dirty="0" err="1">
                <a:solidFill>
                  <a:schemeClr val="tx2"/>
                </a:solidFill>
              </a:rPr>
              <a:t>BenachteiligungAbfallanlagen</a:t>
            </a:r>
            <a:r>
              <a:rPr lang="de-DE" dirty="0">
                <a:solidFill>
                  <a:schemeClr val="tx2"/>
                </a:solidFill>
              </a:rPr>
              <a:t> beheben (Vergangenheitsgrenze streichen)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Artikelgesetz (2)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2348880"/>
            <a:ext cx="52292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3608" y="3861048"/>
            <a:ext cx="5191125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66397" y="2460476"/>
            <a:ext cx="2577603" cy="35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12AF9BAD-775A-4C64-ACE3-76CB4F6FA34E}" type="slidenum">
              <a:rPr lang="de-DE" smtClean="0"/>
              <a:pPr algn="r">
                <a:defRPr/>
              </a:pPr>
              <a:t>22</a:t>
            </a:fld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Thema Stromsteuer im Artikelgesetz</a:t>
            </a:r>
            <a:endParaRPr lang="de-DE" dirty="0">
              <a:latin typeface="Arial Narrow" pitchFamily="34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511930" y="1412777"/>
            <a:ext cx="3772038" cy="1512168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000" dirty="0">
                <a:solidFill>
                  <a:schemeClr val="bg2"/>
                </a:solidFill>
                <a:latin typeface="Arial Narrow" pitchFamily="34" charset="0"/>
                <a:cs typeface="Calibri" panose="020F0502020204030204" pitchFamily="34" charset="0"/>
              </a:rPr>
              <a:t>Kopplungsverbot: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sz="2000" dirty="0">
                <a:solidFill>
                  <a:schemeClr val="bg2"/>
                </a:solidFill>
                <a:latin typeface="Arial Narrow" pitchFamily="34" charset="0"/>
                <a:cs typeface="Calibri" panose="020F0502020204030204" pitchFamily="34" charset="0"/>
              </a:rPr>
              <a:t>EEG-Vergütung und Stromsteuer  (rückwirkend zum 01.01.2016) </a:t>
            </a:r>
            <a:endParaRPr kumimoji="0" lang="de-DE" sz="2000" i="0" u="none" strike="noStrike" cap="none" normalizeH="0" baseline="0" dirty="0">
              <a:ln>
                <a:noFill/>
              </a:ln>
              <a:solidFill>
                <a:schemeClr val="bg2"/>
              </a:solidFill>
              <a:effectLst/>
              <a:latin typeface="Arial Narrow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" y="3275644"/>
            <a:ext cx="4489837" cy="555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350836" y="3223224"/>
            <a:ext cx="6912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19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21" y="3886621"/>
            <a:ext cx="4562994" cy="1471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hteck 11"/>
          <p:cNvSpPr/>
          <p:nvPr/>
        </p:nvSpPr>
        <p:spPr bwMode="auto">
          <a:xfrm>
            <a:off x="33156" y="3828105"/>
            <a:ext cx="360040" cy="54451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4860032" y="1412778"/>
            <a:ext cx="3916753" cy="3888430"/>
          </a:xfrm>
          <a:prstGeom prst="rect">
            <a:avLst/>
          </a:prstGeom>
          <a:noFill/>
          <a:ln w="3175" cap="flat" cmpd="sng" algn="ctr">
            <a:solidFill>
              <a:srgbClr val="004D8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92075" marR="0" lvl="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Betrifft Anlagenbetreiber die </a:t>
            </a:r>
          </a:p>
          <a:p>
            <a:pPr marL="434975" marR="0" lvl="0" indent="-34290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Strom bilanziell komplett einspeisen</a:t>
            </a:r>
          </a:p>
          <a:p>
            <a:pPr marL="434975" marR="0" lvl="0" indent="-34290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einen Teil des Stroms selbst verwenden</a:t>
            </a:r>
          </a:p>
          <a:p>
            <a:pPr marL="434975" marR="0" lvl="0" indent="-34290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den selbst verwendeten Strom zukaufen und Stromsteuerbefreiung geltend machen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1932023" y="5445224"/>
            <a:ext cx="6866940" cy="936104"/>
          </a:xfrm>
          <a:prstGeom prst="rect">
            <a:avLst/>
          </a:prstGeom>
          <a:noFill/>
          <a:ln w="3175" cap="flat" cmpd="sng" algn="ctr">
            <a:solidFill>
              <a:srgbClr val="004D8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92075" marR="0" lvl="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2000" dirty="0">
                <a:solidFill>
                  <a:schemeClr val="accent5"/>
                </a:solidFill>
                <a:latin typeface="Arial Narrow" pitchFamily="34" charset="0"/>
                <a:cs typeface="Calibri" panose="020F0502020204030204" pitchFamily="34" charset="0"/>
              </a:rPr>
              <a:t>Daher besteht die Gefahr, dass die Vergütung für den Strom untergeht, für den die Stromsteuerbefreiung in Anspruch genommen wird. </a:t>
            </a:r>
          </a:p>
        </p:txBody>
      </p:sp>
    </p:spTree>
    <p:extLst>
      <p:ext uri="{BB962C8B-B14F-4D97-AF65-F5344CB8AC3E}">
        <p14:creationId xmlns:p14="http://schemas.microsoft.com/office/powerpoint/2010/main" val="20429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23</a:t>
            </a:fld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Einspeisevarianten</a:t>
            </a:r>
            <a:endParaRPr lang="de-DE" dirty="0"/>
          </a:p>
        </p:txBody>
      </p:sp>
      <p:sp>
        <p:nvSpPr>
          <p:cNvPr id="6" name="Ellipse 5"/>
          <p:cNvSpPr/>
          <p:nvPr/>
        </p:nvSpPr>
        <p:spPr bwMode="auto">
          <a:xfrm>
            <a:off x="1002762" y="1412776"/>
            <a:ext cx="1047628" cy="7200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1002762" y="1736812"/>
            <a:ext cx="1047628" cy="7920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2206359" y="2132856"/>
            <a:ext cx="732033" cy="3960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9" name="Gerade Verbindung 8"/>
          <p:cNvCxnSpPr>
            <a:endCxn id="8" idx="1"/>
          </p:cNvCxnSpPr>
          <p:nvPr/>
        </p:nvCxnSpPr>
        <p:spPr bwMode="auto">
          <a:xfrm>
            <a:off x="2050390" y="2330878"/>
            <a:ext cx="1559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hteck 9"/>
          <p:cNvSpPr/>
          <p:nvPr/>
        </p:nvSpPr>
        <p:spPr bwMode="auto">
          <a:xfrm>
            <a:off x="2938392" y="1952836"/>
            <a:ext cx="132063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13" name="Gerade Verbindung 12"/>
          <p:cNvCxnSpPr>
            <a:stCxn id="10" idx="3"/>
          </p:cNvCxnSpPr>
          <p:nvPr/>
        </p:nvCxnSpPr>
        <p:spPr bwMode="auto">
          <a:xfrm>
            <a:off x="3070455" y="2240868"/>
            <a:ext cx="3528392" cy="162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hteck 13"/>
          <p:cNvSpPr/>
          <p:nvPr/>
        </p:nvSpPr>
        <p:spPr bwMode="auto">
          <a:xfrm>
            <a:off x="6598847" y="2059089"/>
            <a:ext cx="288032" cy="3978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T</a:t>
            </a:r>
          </a:p>
        </p:txBody>
      </p:sp>
      <p:sp>
        <p:nvSpPr>
          <p:cNvPr id="15" name="Ellipse 14"/>
          <p:cNvSpPr/>
          <p:nvPr/>
        </p:nvSpPr>
        <p:spPr bwMode="auto">
          <a:xfrm>
            <a:off x="7092280" y="2149099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16" name="Gerade Verbindung 15"/>
          <p:cNvCxnSpPr>
            <a:stCxn id="14" idx="3"/>
            <a:endCxn id="15" idx="2"/>
          </p:cNvCxnSpPr>
          <p:nvPr/>
        </p:nvCxnSpPr>
        <p:spPr bwMode="auto">
          <a:xfrm flipV="1">
            <a:off x="6886879" y="2257111"/>
            <a:ext cx="205401" cy="8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Gerade Verbindung 16"/>
          <p:cNvCxnSpPr/>
          <p:nvPr/>
        </p:nvCxnSpPr>
        <p:spPr bwMode="auto">
          <a:xfrm flipH="1">
            <a:off x="7812360" y="1412776"/>
            <a:ext cx="504056" cy="5400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Gerade Verbindung 17"/>
          <p:cNvCxnSpPr/>
          <p:nvPr/>
        </p:nvCxnSpPr>
        <p:spPr bwMode="auto">
          <a:xfrm>
            <a:off x="7812360" y="1952836"/>
            <a:ext cx="504056" cy="4552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Gerade Verbindung 18"/>
          <p:cNvCxnSpPr/>
          <p:nvPr/>
        </p:nvCxnSpPr>
        <p:spPr bwMode="auto">
          <a:xfrm flipH="1">
            <a:off x="7956376" y="2408047"/>
            <a:ext cx="360040" cy="9155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Gerade Verbindung 19"/>
          <p:cNvCxnSpPr>
            <a:stCxn id="15" idx="6"/>
          </p:cNvCxnSpPr>
          <p:nvPr/>
        </p:nvCxnSpPr>
        <p:spPr bwMode="auto">
          <a:xfrm>
            <a:off x="7308304" y="2257111"/>
            <a:ext cx="1008112" cy="1509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Gerade Verbindung 21"/>
          <p:cNvCxnSpPr/>
          <p:nvPr/>
        </p:nvCxnSpPr>
        <p:spPr bwMode="auto">
          <a:xfrm flipH="1">
            <a:off x="7092280" y="2077091"/>
            <a:ext cx="216024" cy="3327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Gerade Verbindung 23"/>
          <p:cNvCxnSpPr/>
          <p:nvPr/>
        </p:nvCxnSpPr>
        <p:spPr bwMode="auto">
          <a:xfrm>
            <a:off x="1005508" y="1916832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Gerade Verbindung 25"/>
          <p:cNvCxnSpPr/>
          <p:nvPr/>
        </p:nvCxnSpPr>
        <p:spPr bwMode="auto">
          <a:xfrm flipV="1">
            <a:off x="1331640" y="2257822"/>
            <a:ext cx="72008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Gerade Verbindung 26"/>
          <p:cNvCxnSpPr/>
          <p:nvPr/>
        </p:nvCxnSpPr>
        <p:spPr bwMode="auto">
          <a:xfrm flipH="1" flipV="1">
            <a:off x="1331640" y="2239913"/>
            <a:ext cx="80392" cy="80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Form 29"/>
          <p:cNvCxnSpPr/>
          <p:nvPr/>
        </p:nvCxnSpPr>
        <p:spPr bwMode="auto">
          <a:xfrm rot="10800000" flipV="1">
            <a:off x="683568" y="2348880"/>
            <a:ext cx="2376258" cy="360040"/>
          </a:xfrm>
          <a:prstGeom prst="bentConnector3">
            <a:avLst>
              <a:gd name="adj1" fmla="val -15337"/>
            </a:avLst>
          </a:prstGeom>
          <a:solidFill>
            <a:schemeClr val="accent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Form 44"/>
          <p:cNvCxnSpPr>
            <a:endCxn id="7" idx="1"/>
          </p:cNvCxnSpPr>
          <p:nvPr/>
        </p:nvCxnSpPr>
        <p:spPr bwMode="auto">
          <a:xfrm rot="5400000" flipH="1" flipV="1">
            <a:off x="555133" y="2261291"/>
            <a:ext cx="576064" cy="31919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feld 45"/>
          <p:cNvSpPr txBox="1"/>
          <p:nvPr/>
        </p:nvSpPr>
        <p:spPr>
          <a:xfrm>
            <a:off x="3563888" y="222391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chemeClr val="accent3"/>
                </a:solidFill>
                <a:latin typeface="+mn-lt"/>
              </a:rPr>
              <a:t>Klassischer </a:t>
            </a:r>
            <a:r>
              <a:rPr lang="de-DE" sz="1600" b="1" dirty="0" err="1">
                <a:solidFill>
                  <a:schemeClr val="accent3"/>
                </a:solidFill>
                <a:latin typeface="+mn-lt"/>
              </a:rPr>
              <a:t>Überschusseinspeiser</a:t>
            </a:r>
            <a:endParaRPr lang="de-DE" sz="1600" b="1" dirty="0">
              <a:solidFill>
                <a:schemeClr val="accent3"/>
              </a:solidFill>
              <a:latin typeface="+mn-lt"/>
            </a:endParaRPr>
          </a:p>
          <a:p>
            <a:r>
              <a:rPr lang="de-DE" sz="1600" b="1" dirty="0">
                <a:solidFill>
                  <a:schemeClr val="accent3"/>
                </a:solidFill>
                <a:latin typeface="+mn-lt"/>
              </a:rPr>
              <a:t>Steuerbefreiung unproblematisch</a:t>
            </a:r>
          </a:p>
        </p:txBody>
      </p:sp>
      <p:sp>
        <p:nvSpPr>
          <p:cNvPr id="67" name="Ellipse 66"/>
          <p:cNvSpPr/>
          <p:nvPr/>
        </p:nvSpPr>
        <p:spPr bwMode="auto">
          <a:xfrm>
            <a:off x="1002763" y="4542536"/>
            <a:ext cx="1047628" cy="7200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68" name="Rechteck 67"/>
          <p:cNvSpPr/>
          <p:nvPr/>
        </p:nvSpPr>
        <p:spPr bwMode="auto">
          <a:xfrm>
            <a:off x="1002763" y="4866572"/>
            <a:ext cx="1047628" cy="7920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69" name="Rechteck 68"/>
          <p:cNvSpPr/>
          <p:nvPr/>
        </p:nvSpPr>
        <p:spPr bwMode="auto">
          <a:xfrm>
            <a:off x="2206360" y="5262616"/>
            <a:ext cx="732033" cy="3960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70" name="Gerade Verbindung 69"/>
          <p:cNvCxnSpPr>
            <a:endCxn id="69" idx="1"/>
          </p:cNvCxnSpPr>
          <p:nvPr/>
        </p:nvCxnSpPr>
        <p:spPr bwMode="auto">
          <a:xfrm>
            <a:off x="2050391" y="5460638"/>
            <a:ext cx="1559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Rechteck 70"/>
          <p:cNvSpPr/>
          <p:nvPr/>
        </p:nvSpPr>
        <p:spPr bwMode="auto">
          <a:xfrm>
            <a:off x="2938393" y="5082596"/>
            <a:ext cx="132063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72" name="Gerade Verbindung 71"/>
          <p:cNvCxnSpPr>
            <a:stCxn id="71" idx="3"/>
          </p:cNvCxnSpPr>
          <p:nvPr/>
        </p:nvCxnSpPr>
        <p:spPr bwMode="auto">
          <a:xfrm>
            <a:off x="3070456" y="5370628"/>
            <a:ext cx="3528392" cy="162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hteck 72"/>
          <p:cNvSpPr/>
          <p:nvPr/>
        </p:nvSpPr>
        <p:spPr bwMode="auto">
          <a:xfrm>
            <a:off x="6598848" y="5188849"/>
            <a:ext cx="288032" cy="3978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T</a:t>
            </a:r>
          </a:p>
        </p:txBody>
      </p:sp>
      <p:sp>
        <p:nvSpPr>
          <p:cNvPr id="74" name="Ellipse 73"/>
          <p:cNvSpPr/>
          <p:nvPr/>
        </p:nvSpPr>
        <p:spPr bwMode="auto">
          <a:xfrm>
            <a:off x="7092281" y="5278859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75" name="Gerade Verbindung 74"/>
          <p:cNvCxnSpPr>
            <a:stCxn id="73" idx="3"/>
            <a:endCxn id="74" idx="2"/>
          </p:cNvCxnSpPr>
          <p:nvPr/>
        </p:nvCxnSpPr>
        <p:spPr bwMode="auto">
          <a:xfrm flipV="1">
            <a:off x="6886880" y="5386871"/>
            <a:ext cx="205401" cy="8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Gerade Verbindung 75"/>
          <p:cNvCxnSpPr/>
          <p:nvPr/>
        </p:nvCxnSpPr>
        <p:spPr bwMode="auto">
          <a:xfrm>
            <a:off x="7812361" y="5082596"/>
            <a:ext cx="504056" cy="4552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Gerade Verbindung 76"/>
          <p:cNvCxnSpPr/>
          <p:nvPr/>
        </p:nvCxnSpPr>
        <p:spPr bwMode="auto">
          <a:xfrm flipH="1">
            <a:off x="7956377" y="5537807"/>
            <a:ext cx="360040" cy="9155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Gerade Verbindung 77"/>
          <p:cNvCxnSpPr>
            <a:stCxn id="74" idx="6"/>
          </p:cNvCxnSpPr>
          <p:nvPr/>
        </p:nvCxnSpPr>
        <p:spPr bwMode="auto">
          <a:xfrm>
            <a:off x="7308305" y="5386871"/>
            <a:ext cx="1008112" cy="1509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Gerade Verbindung 78"/>
          <p:cNvCxnSpPr/>
          <p:nvPr/>
        </p:nvCxnSpPr>
        <p:spPr bwMode="auto">
          <a:xfrm flipH="1">
            <a:off x="7092281" y="5206851"/>
            <a:ext cx="216024" cy="3327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Gerade Verbindung 79"/>
          <p:cNvCxnSpPr/>
          <p:nvPr/>
        </p:nvCxnSpPr>
        <p:spPr bwMode="auto">
          <a:xfrm>
            <a:off x="1005509" y="5046592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Gerade Verbindung 80"/>
          <p:cNvCxnSpPr/>
          <p:nvPr/>
        </p:nvCxnSpPr>
        <p:spPr bwMode="auto">
          <a:xfrm flipV="1">
            <a:off x="1331641" y="5387582"/>
            <a:ext cx="72008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Gerade Verbindung 81"/>
          <p:cNvCxnSpPr/>
          <p:nvPr/>
        </p:nvCxnSpPr>
        <p:spPr bwMode="auto">
          <a:xfrm flipH="1" flipV="1">
            <a:off x="1331641" y="5369673"/>
            <a:ext cx="80392" cy="80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Form 29"/>
          <p:cNvCxnSpPr/>
          <p:nvPr/>
        </p:nvCxnSpPr>
        <p:spPr bwMode="auto">
          <a:xfrm rot="10800000" flipV="1">
            <a:off x="683572" y="5733256"/>
            <a:ext cx="7560837" cy="10542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Form 83"/>
          <p:cNvCxnSpPr>
            <a:endCxn id="68" idx="1"/>
          </p:cNvCxnSpPr>
          <p:nvPr/>
        </p:nvCxnSpPr>
        <p:spPr bwMode="auto">
          <a:xfrm rot="5400000" flipH="1" flipV="1">
            <a:off x="555134" y="5391051"/>
            <a:ext cx="576064" cy="31919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feld 84"/>
          <p:cNvSpPr txBox="1"/>
          <p:nvPr/>
        </p:nvSpPr>
        <p:spPr>
          <a:xfrm>
            <a:off x="1043608" y="5877272"/>
            <a:ext cx="70567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accent3"/>
                </a:solidFill>
                <a:latin typeface="+mn-lt"/>
              </a:rPr>
              <a:t>Klassischer </a:t>
            </a:r>
            <a:r>
              <a:rPr lang="de-DE" sz="1600" b="1" dirty="0" err="1">
                <a:solidFill>
                  <a:schemeClr val="accent3"/>
                </a:solidFill>
                <a:latin typeface="+mn-lt"/>
              </a:rPr>
              <a:t>Volleinspeiser</a:t>
            </a:r>
            <a:r>
              <a:rPr lang="de-DE" sz="1600" b="1" dirty="0">
                <a:solidFill>
                  <a:schemeClr val="accent3"/>
                </a:solidFill>
                <a:latin typeface="+mn-lt"/>
              </a:rPr>
              <a:t> </a:t>
            </a:r>
            <a:r>
              <a:rPr lang="de-DE" sz="1600" b="1" dirty="0">
                <a:solidFill>
                  <a:schemeClr val="accent3"/>
                </a:solidFill>
                <a:latin typeface="+mn-lt"/>
                <a:sym typeface="Wingdings" pitchFamily="2" charset="2"/>
              </a:rPr>
              <a:t>k</a:t>
            </a:r>
            <a:r>
              <a:rPr lang="de-DE" sz="1600" b="1" dirty="0">
                <a:solidFill>
                  <a:schemeClr val="accent3"/>
                </a:solidFill>
                <a:latin typeface="+mn-lt"/>
              </a:rPr>
              <a:t>eine Steuerbefreiung </a:t>
            </a:r>
            <a:r>
              <a:rPr lang="de-DE" sz="1600" b="1" dirty="0">
                <a:solidFill>
                  <a:schemeClr val="accent3"/>
                </a:solidFill>
                <a:latin typeface="+mn-lt"/>
                <a:sym typeface="Wingdings" pitchFamily="2" charset="2"/>
              </a:rPr>
              <a:t></a:t>
            </a:r>
            <a:r>
              <a:rPr lang="de-DE" sz="1600" b="1" dirty="0">
                <a:solidFill>
                  <a:schemeClr val="accent3"/>
                </a:solidFill>
                <a:latin typeface="+mn-lt"/>
              </a:rPr>
              <a:t> unproblematisch</a:t>
            </a:r>
          </a:p>
        </p:txBody>
      </p:sp>
      <p:cxnSp>
        <p:nvCxnSpPr>
          <p:cNvPr id="86" name="Gerade Verbindung 85"/>
          <p:cNvCxnSpPr/>
          <p:nvPr/>
        </p:nvCxnSpPr>
        <p:spPr bwMode="auto">
          <a:xfrm flipH="1">
            <a:off x="7812360" y="4552553"/>
            <a:ext cx="504056" cy="5400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Ellipse 88"/>
          <p:cNvSpPr/>
          <p:nvPr/>
        </p:nvSpPr>
        <p:spPr bwMode="auto">
          <a:xfrm>
            <a:off x="7244681" y="5616565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90" name="Gerade Verbindung 89"/>
          <p:cNvCxnSpPr/>
          <p:nvPr/>
        </p:nvCxnSpPr>
        <p:spPr bwMode="auto">
          <a:xfrm flipH="1">
            <a:off x="7244681" y="5544557"/>
            <a:ext cx="216024" cy="3327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Ellipse 90"/>
          <p:cNvSpPr/>
          <p:nvPr/>
        </p:nvSpPr>
        <p:spPr bwMode="auto">
          <a:xfrm>
            <a:off x="1002762" y="2852936"/>
            <a:ext cx="1047628" cy="720080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92" name="Rechteck 91"/>
          <p:cNvSpPr/>
          <p:nvPr/>
        </p:nvSpPr>
        <p:spPr bwMode="auto">
          <a:xfrm>
            <a:off x="1002762" y="3176972"/>
            <a:ext cx="1047628" cy="79208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93" name="Rechteck 92"/>
          <p:cNvSpPr/>
          <p:nvPr/>
        </p:nvSpPr>
        <p:spPr bwMode="auto">
          <a:xfrm>
            <a:off x="2206359" y="3573016"/>
            <a:ext cx="732033" cy="39604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94" name="Gerade Verbindung 93"/>
          <p:cNvCxnSpPr>
            <a:endCxn id="93" idx="1"/>
          </p:cNvCxnSpPr>
          <p:nvPr/>
        </p:nvCxnSpPr>
        <p:spPr bwMode="auto">
          <a:xfrm>
            <a:off x="2050390" y="3771038"/>
            <a:ext cx="15596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hteck 94"/>
          <p:cNvSpPr/>
          <p:nvPr/>
        </p:nvSpPr>
        <p:spPr bwMode="auto">
          <a:xfrm>
            <a:off x="2938392" y="3392996"/>
            <a:ext cx="132063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96" name="Gerade Verbindung 95"/>
          <p:cNvCxnSpPr>
            <a:stCxn id="95" idx="3"/>
          </p:cNvCxnSpPr>
          <p:nvPr/>
        </p:nvCxnSpPr>
        <p:spPr bwMode="auto">
          <a:xfrm>
            <a:off x="3070455" y="3681028"/>
            <a:ext cx="3528392" cy="1624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Rechteck 96"/>
          <p:cNvSpPr/>
          <p:nvPr/>
        </p:nvSpPr>
        <p:spPr bwMode="auto">
          <a:xfrm>
            <a:off x="6598847" y="3499249"/>
            <a:ext cx="288032" cy="3978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T</a:t>
            </a:r>
          </a:p>
        </p:txBody>
      </p:sp>
      <p:sp>
        <p:nvSpPr>
          <p:cNvPr id="98" name="Ellipse 97"/>
          <p:cNvSpPr/>
          <p:nvPr/>
        </p:nvSpPr>
        <p:spPr bwMode="auto">
          <a:xfrm>
            <a:off x="7092280" y="3589259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99" name="Gerade Verbindung 98"/>
          <p:cNvCxnSpPr>
            <a:stCxn id="97" idx="3"/>
            <a:endCxn id="98" idx="2"/>
          </p:cNvCxnSpPr>
          <p:nvPr/>
        </p:nvCxnSpPr>
        <p:spPr bwMode="auto">
          <a:xfrm flipV="1">
            <a:off x="6886879" y="3697271"/>
            <a:ext cx="205401" cy="8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Gerade Verbindung 99"/>
          <p:cNvCxnSpPr/>
          <p:nvPr/>
        </p:nvCxnSpPr>
        <p:spPr bwMode="auto">
          <a:xfrm>
            <a:off x="7812360" y="3392996"/>
            <a:ext cx="504056" cy="4552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Gerade Verbindung 100"/>
          <p:cNvCxnSpPr/>
          <p:nvPr/>
        </p:nvCxnSpPr>
        <p:spPr bwMode="auto">
          <a:xfrm flipH="1">
            <a:off x="7956376" y="3848207"/>
            <a:ext cx="360040" cy="9155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Gerade Verbindung 101"/>
          <p:cNvCxnSpPr>
            <a:stCxn id="98" idx="6"/>
          </p:cNvCxnSpPr>
          <p:nvPr/>
        </p:nvCxnSpPr>
        <p:spPr bwMode="auto">
          <a:xfrm>
            <a:off x="7308304" y="3697271"/>
            <a:ext cx="1008112" cy="1509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Gerade Verbindung 102"/>
          <p:cNvCxnSpPr/>
          <p:nvPr/>
        </p:nvCxnSpPr>
        <p:spPr bwMode="auto">
          <a:xfrm flipH="1">
            <a:off x="7092280" y="3517251"/>
            <a:ext cx="216024" cy="3327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Gerade Verbindung 103"/>
          <p:cNvCxnSpPr/>
          <p:nvPr/>
        </p:nvCxnSpPr>
        <p:spPr bwMode="auto">
          <a:xfrm>
            <a:off x="1005508" y="3356992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Gerade Verbindung 104"/>
          <p:cNvCxnSpPr/>
          <p:nvPr/>
        </p:nvCxnSpPr>
        <p:spPr bwMode="auto">
          <a:xfrm flipV="1">
            <a:off x="1331640" y="3697982"/>
            <a:ext cx="72008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Gerade Verbindung 105"/>
          <p:cNvCxnSpPr/>
          <p:nvPr/>
        </p:nvCxnSpPr>
        <p:spPr bwMode="auto">
          <a:xfrm flipH="1" flipV="1">
            <a:off x="1331640" y="3680073"/>
            <a:ext cx="80392" cy="80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Form 29"/>
          <p:cNvCxnSpPr/>
          <p:nvPr/>
        </p:nvCxnSpPr>
        <p:spPr bwMode="auto">
          <a:xfrm rot="10800000" flipV="1">
            <a:off x="683572" y="3789040"/>
            <a:ext cx="7272804" cy="360040"/>
          </a:xfrm>
          <a:prstGeom prst="bentConnector3">
            <a:avLst>
              <a:gd name="adj1" fmla="val 2983"/>
            </a:avLst>
          </a:prstGeom>
          <a:solidFill>
            <a:schemeClr val="accent1"/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Form 107"/>
          <p:cNvCxnSpPr>
            <a:endCxn id="92" idx="1"/>
          </p:cNvCxnSpPr>
          <p:nvPr/>
        </p:nvCxnSpPr>
        <p:spPr bwMode="auto">
          <a:xfrm rot="5400000" flipH="1" flipV="1">
            <a:off x="555133" y="3701451"/>
            <a:ext cx="576064" cy="319194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feld 108"/>
          <p:cNvSpPr txBox="1"/>
          <p:nvPr/>
        </p:nvSpPr>
        <p:spPr>
          <a:xfrm>
            <a:off x="539552" y="4187672"/>
            <a:ext cx="7560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accent5"/>
                </a:solidFill>
                <a:latin typeface="+mn-lt"/>
              </a:rPr>
              <a:t>Kaufmännisch bilanzielle Einspeisung </a:t>
            </a:r>
            <a:r>
              <a:rPr lang="de-DE" sz="1600" b="1" dirty="0">
                <a:solidFill>
                  <a:schemeClr val="accent5"/>
                </a:solidFill>
                <a:latin typeface="+mn-lt"/>
                <a:sym typeface="Wingdings" pitchFamily="2" charset="2"/>
              </a:rPr>
              <a:t> Steuerbefreiung bislang möglich  problematisch</a:t>
            </a:r>
            <a:endParaRPr lang="de-DE" sz="1600" b="1" dirty="0">
              <a:solidFill>
                <a:schemeClr val="accent5"/>
              </a:solidFill>
              <a:latin typeface="+mn-lt"/>
            </a:endParaRPr>
          </a:p>
        </p:txBody>
      </p:sp>
      <p:cxnSp>
        <p:nvCxnSpPr>
          <p:cNvPr id="110" name="Gerade Verbindung 109"/>
          <p:cNvCxnSpPr/>
          <p:nvPr/>
        </p:nvCxnSpPr>
        <p:spPr bwMode="auto">
          <a:xfrm flipH="1">
            <a:off x="7812359" y="2862953"/>
            <a:ext cx="504056" cy="54006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1" name="Ellipse 110"/>
          <p:cNvSpPr/>
          <p:nvPr/>
        </p:nvSpPr>
        <p:spPr bwMode="auto">
          <a:xfrm>
            <a:off x="7244680" y="4032389"/>
            <a:ext cx="216024" cy="21602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cxnSp>
        <p:nvCxnSpPr>
          <p:cNvPr id="112" name="Gerade Verbindung 111"/>
          <p:cNvCxnSpPr/>
          <p:nvPr/>
        </p:nvCxnSpPr>
        <p:spPr bwMode="auto">
          <a:xfrm flipH="1">
            <a:off x="7244680" y="3960381"/>
            <a:ext cx="216024" cy="3327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12AF9BAD-775A-4C64-ACE3-76CB4F6FA34E}" type="slidenum">
              <a:rPr lang="de-DE" smtClean="0"/>
              <a:pPr algn="r">
                <a:defRPr/>
              </a:pPr>
              <a:t>24</a:t>
            </a:fld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 Narrow" pitchFamily="34" charset="0"/>
                <a:cs typeface="Calibri" panose="020F0502020204030204" pitchFamily="34" charset="0"/>
              </a:rPr>
              <a:t>Wie geht’s weiter?</a:t>
            </a:r>
            <a:endParaRPr lang="de-DE" dirty="0">
              <a:latin typeface="Arial Narrow" pitchFamily="34" charset="0"/>
            </a:endParaRPr>
          </a:p>
        </p:txBody>
      </p:sp>
      <p:pic>
        <p:nvPicPr>
          <p:cNvPr id="6" name="Picture 4" descr="http://www.festgeldvergleich.org/upload/Unterseite/wichtig-schil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52" y="3823726"/>
            <a:ext cx="504056" cy="49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hteck 6"/>
          <p:cNvSpPr/>
          <p:nvPr/>
        </p:nvSpPr>
        <p:spPr>
          <a:xfrm>
            <a:off x="1709824" y="3717032"/>
            <a:ext cx="64625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Soweit betroffen Handlungsanweisungen des FVB, der Anwälte beachten – Es droht EEG-Vergütung-Teilverlust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845728" y="1484784"/>
            <a:ext cx="7470688" cy="2160240"/>
          </a:xfrm>
          <a:prstGeom prst="rect">
            <a:avLst/>
          </a:prstGeom>
          <a:noFill/>
          <a:ln w="3175" cap="flat" cmpd="sng" algn="ctr">
            <a:solidFill>
              <a:srgbClr val="004D8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92075" marR="0" lvl="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2000" b="1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Wahrscheinlicher Lösungsweg: 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Obgleich der Anlagenbetreiber eigentlich nicht der Verpflichtete ist, kann er Stromsteuer gegenüber dem Hauptzollamt begleichen.  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Stromsteuer kann bezahlt werden, obgleich sie eigentlich nicht angefallen ist. </a:t>
            </a:r>
          </a:p>
        </p:txBody>
      </p:sp>
      <p:sp>
        <p:nvSpPr>
          <p:cNvPr id="9" name="Rechteck 8"/>
          <p:cNvSpPr/>
          <p:nvPr/>
        </p:nvSpPr>
        <p:spPr bwMode="auto">
          <a:xfrm>
            <a:off x="827584" y="4437112"/>
            <a:ext cx="7560840" cy="1871613"/>
          </a:xfrm>
          <a:prstGeom prst="rect">
            <a:avLst/>
          </a:prstGeom>
          <a:noFill/>
          <a:ln w="3175" cap="flat" cmpd="sng" algn="ctr">
            <a:solidFill>
              <a:srgbClr val="004D8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92075" marR="0" lvl="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de-DE" sz="2000" b="1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Derzeit äußerst hoher Aufwand zu Klärung  aufgewandt. 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Vielzahl von rechtlicher Gutachten und Gesprächen mit Ministerin  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Derzeit Druckaufbau auf Staatssekretär- und Abgeordnetenunterstützung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Große Unterstützung von Kanzleien die auf die Problematik hinweisen </a:t>
            </a:r>
          </a:p>
        </p:txBody>
      </p:sp>
      <p:cxnSp>
        <p:nvCxnSpPr>
          <p:cNvPr id="14" name="Gerade Verbindung 13"/>
          <p:cNvCxnSpPr/>
          <p:nvPr/>
        </p:nvCxnSpPr>
        <p:spPr bwMode="auto">
          <a:xfrm>
            <a:off x="827584" y="1484784"/>
            <a:ext cx="7488832" cy="21602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Gerade Verbindung 15"/>
          <p:cNvCxnSpPr/>
          <p:nvPr/>
        </p:nvCxnSpPr>
        <p:spPr bwMode="auto">
          <a:xfrm flipV="1">
            <a:off x="827584" y="1484784"/>
            <a:ext cx="7488832" cy="21602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feld 18"/>
          <p:cNvSpPr txBox="1"/>
          <p:nvPr/>
        </p:nvSpPr>
        <p:spPr>
          <a:xfrm>
            <a:off x="827584" y="3645024"/>
            <a:ext cx="748883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800" dirty="0">
                <a:solidFill>
                  <a:srgbClr val="C00000"/>
                </a:solidFill>
                <a:latin typeface="+mn-lt"/>
              </a:rPr>
              <a:t>Klärung über Artikelgesetz</a:t>
            </a:r>
          </a:p>
        </p:txBody>
      </p:sp>
    </p:spTree>
    <p:extLst>
      <p:ext uri="{BB962C8B-B14F-4D97-AF65-F5344CB8AC3E}">
        <p14:creationId xmlns:p14="http://schemas.microsoft.com/office/powerpoint/2010/main" val="204299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25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Die Bioenergiebranche hat gemeinsam mit dem DBV durch intensive Lobbyarbeit eine Anschlussregelung ins EEG 2017 eingebracht</a:t>
            </a:r>
          </a:p>
          <a:p>
            <a:r>
              <a:rPr lang="de-DE" dirty="0"/>
              <a:t>Die Inhalte des EEG sind nicht zufriedenstellend und sichern nicht den Weiterbetrieb des Bestandes </a:t>
            </a:r>
            <a:r>
              <a:rPr lang="de-DE" dirty="0">
                <a:sym typeface="Wingdings" pitchFamily="2" charset="2"/>
              </a:rPr>
              <a:t> Ausbaupfad wird nicht erreicht werden</a:t>
            </a:r>
          </a:p>
          <a:p>
            <a:r>
              <a:rPr lang="de-DE" dirty="0">
                <a:sym typeface="Wingdings" pitchFamily="2" charset="2"/>
              </a:rPr>
              <a:t>EEG 2017 passt nicht zu klimapolitischen Zielen der Bundesregierung</a:t>
            </a:r>
          </a:p>
          <a:p>
            <a:r>
              <a:rPr lang="de-DE" dirty="0">
                <a:sym typeface="Wingdings" pitchFamily="2" charset="2"/>
              </a:rPr>
              <a:t>FvB wird sich für Verbesserung der Rahmenbedingungen in der Ausschreibung (Gebotshöchstgrenze, </a:t>
            </a:r>
            <a:r>
              <a:rPr lang="de-DE" dirty="0" err="1">
                <a:sym typeface="Wingdings" pitchFamily="2" charset="2"/>
              </a:rPr>
              <a:t>Akteursvielfalt</a:t>
            </a:r>
            <a:r>
              <a:rPr lang="de-DE" dirty="0">
                <a:sym typeface="Wingdings" pitchFamily="2" charset="2"/>
              </a:rPr>
              <a:t>) einsetzen</a:t>
            </a:r>
          </a:p>
          <a:p>
            <a:r>
              <a:rPr lang="de-DE" dirty="0">
                <a:sym typeface="Wingdings" pitchFamily="2" charset="2"/>
              </a:rPr>
              <a:t>Noch viele Fragen offen</a:t>
            </a:r>
          </a:p>
          <a:p>
            <a:pPr lvl="1"/>
            <a:r>
              <a:rPr lang="de-DE" b="1" dirty="0">
                <a:solidFill>
                  <a:schemeClr val="accent3"/>
                </a:solidFill>
                <a:sym typeface="Wingdings" pitchFamily="2" charset="2"/>
              </a:rPr>
              <a:t>Intensivschulungen nutzen!!!</a:t>
            </a:r>
          </a:p>
          <a:p>
            <a:pPr lvl="1"/>
            <a:r>
              <a:rPr lang="de-DE" b="1" dirty="0">
                <a:solidFill>
                  <a:schemeClr val="accent3"/>
                </a:solidFill>
                <a:sym typeface="Wingdings" pitchFamily="2" charset="2"/>
              </a:rPr>
              <a:t>Strategie entwickeln!!!</a:t>
            </a:r>
          </a:p>
          <a:p>
            <a:endParaRPr lang="de-DE" dirty="0">
              <a:sym typeface="Wingdings" pitchFamily="2" charset="2"/>
            </a:endParaRPr>
          </a:p>
          <a:p>
            <a:pPr marL="0" indent="0">
              <a:buNone/>
            </a:pPr>
            <a:r>
              <a:rPr lang="de-DE" b="1" dirty="0">
                <a:solidFill>
                  <a:schemeClr val="accent2"/>
                </a:solidFill>
                <a:sym typeface="Wingdings" pitchFamily="2" charset="2"/>
              </a:rPr>
              <a:t>Aber: Anlagenbetreibern muss sich bewusst sein, dass allein über das EEG der Anlagenbetrieb nicht zu finanzieren ist und Zusatzeinkommen über andere Wege erwirtschaften: Strommarkt, Wärmemarkt, Vermarktung Gärprodukte, …</a:t>
            </a:r>
            <a:endParaRPr lang="de-DE" b="1" dirty="0">
              <a:solidFill>
                <a:schemeClr val="accent2"/>
              </a:solidFill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 EEG 2017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7732415" y="4437112"/>
            <a:ext cx="1411585" cy="936104"/>
            <a:chOff x="1824" y="633"/>
            <a:chExt cx="2834" cy="2849"/>
          </a:xfrm>
        </p:grpSpPr>
        <p:sp>
          <p:nvSpPr>
            <p:cNvPr id="8" name="Puzzle3"/>
            <p:cNvSpPr>
              <a:spLocks noEditPoints="1" noChangeArrowheads="1"/>
            </p:cNvSpPr>
            <p:nvPr/>
          </p:nvSpPr>
          <p:spPr bwMode="auto">
            <a:xfrm>
              <a:off x="3204" y="633"/>
              <a:ext cx="1114" cy="1514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chemeClr val="tx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de-DE" dirty="0">
                <a:solidFill>
                  <a:schemeClr val="bg2"/>
                </a:solidFill>
              </a:endParaRPr>
            </a:p>
          </p:txBody>
        </p:sp>
        <p:sp>
          <p:nvSpPr>
            <p:cNvPr id="9" name="Puzzle2"/>
            <p:cNvSpPr>
              <a:spLocks noEditPoints="1" noChangeArrowheads="1"/>
            </p:cNvSpPr>
            <p:nvPr/>
          </p:nvSpPr>
          <p:spPr bwMode="auto">
            <a:xfrm>
              <a:off x="2880" y="1736"/>
              <a:ext cx="1778" cy="1379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chemeClr val="accent5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de-DE" dirty="0">
                <a:solidFill>
                  <a:schemeClr val="bg2"/>
                </a:solidFill>
              </a:endParaRPr>
            </a:p>
          </p:txBody>
        </p:sp>
        <p:sp>
          <p:nvSpPr>
            <p:cNvPr id="10" name="Puzzle4"/>
            <p:cNvSpPr>
              <a:spLocks noEditPoints="1" noChangeArrowheads="1"/>
            </p:cNvSpPr>
            <p:nvPr/>
          </p:nvSpPr>
          <p:spPr bwMode="auto">
            <a:xfrm>
              <a:off x="2192" y="1719"/>
              <a:ext cx="1072" cy="1763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de-DE" dirty="0">
                <a:solidFill>
                  <a:schemeClr val="bg2"/>
                </a:solidFill>
              </a:endParaRPr>
            </a:p>
            <a:p>
              <a:pPr algn="ctr"/>
              <a:endParaRPr lang="de-DE" dirty="0">
                <a:solidFill>
                  <a:schemeClr val="bg2"/>
                </a:solidFill>
              </a:endParaRPr>
            </a:p>
          </p:txBody>
        </p:sp>
        <p:sp>
          <p:nvSpPr>
            <p:cNvPr id="11" name="Puzzle1"/>
            <p:cNvSpPr>
              <a:spLocks noEditPoints="1" noChangeArrowheads="1"/>
            </p:cNvSpPr>
            <p:nvPr/>
          </p:nvSpPr>
          <p:spPr bwMode="auto">
            <a:xfrm>
              <a:off x="1824" y="1091"/>
              <a:ext cx="1800" cy="1051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chemeClr val="accent2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/>
              <a:endParaRPr lang="de-DE" dirty="0">
                <a:solidFill>
                  <a:schemeClr val="bg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-12829" y="4072595"/>
            <a:ext cx="9195759" cy="1876685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23528" y="6400800"/>
            <a:ext cx="2232248" cy="457200"/>
          </a:xfrm>
        </p:spPr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26</a:t>
            </a:fld>
            <a:endParaRPr lang="de-DE" dirty="0"/>
          </a:p>
        </p:txBody>
      </p:sp>
      <p:sp>
        <p:nvSpPr>
          <p:cNvPr id="3072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539552" y="2276872"/>
            <a:ext cx="8604448" cy="71437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  <a:defRPr/>
            </a:pPr>
            <a:r>
              <a:rPr lang="de-DE" sz="3600" b="1" dirty="0">
                <a:solidFill>
                  <a:schemeClr val="accent1"/>
                </a:solidFill>
                <a:cs typeface="TradeGothic Bold"/>
              </a:rPr>
              <a:t>Vielen Dank für Ihre Aufmerksamkeit!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uns antreibt…</a:t>
            </a:r>
          </a:p>
        </p:txBody>
      </p:sp>
      <p:pic>
        <p:nvPicPr>
          <p:cNvPr id="6" name="Grafik 9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75" y="1196974"/>
            <a:ext cx="8383587" cy="5111751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 rot="20661124">
            <a:off x="397188" y="2239407"/>
            <a:ext cx="8135565" cy="295465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5"/>
                </a:solidFill>
              </a:rPr>
              <a:t>Dringender Handlungsbedarf!!</a:t>
            </a:r>
          </a:p>
          <a:p>
            <a:pPr algn="ctr"/>
            <a:endParaRPr lang="de-DE" sz="2000" b="1" dirty="0"/>
          </a:p>
          <a:p>
            <a:pPr marL="0" lvl="1" algn="ctr"/>
            <a:r>
              <a:rPr lang="de-DE" sz="1800" b="1" dirty="0">
                <a:solidFill>
                  <a:schemeClr val="accent5"/>
                </a:solidFill>
              </a:rPr>
              <a:t>Ohne eine Verbesserung der Vergütungssätze wird die Bioenergie mittelfristig aus dem Stromsektor verschwinden</a:t>
            </a:r>
            <a:r>
              <a:rPr lang="de-DE" sz="1800" dirty="0">
                <a:solidFill>
                  <a:schemeClr val="accent5"/>
                </a:solidFill>
              </a:rPr>
              <a:t>.</a:t>
            </a:r>
          </a:p>
          <a:p>
            <a:pPr algn="ctr"/>
            <a:endParaRPr lang="de-DE" sz="1800" dirty="0">
              <a:solidFill>
                <a:schemeClr val="accent5"/>
              </a:solidFill>
            </a:endParaRPr>
          </a:p>
          <a:p>
            <a:pPr algn="ctr"/>
            <a:r>
              <a:rPr lang="de-DE" sz="1800" b="1" dirty="0">
                <a:solidFill>
                  <a:schemeClr val="accent5"/>
                </a:solidFill>
              </a:rPr>
              <a:t>Ohne eine Post-EEG-Perspektive können Anlagenbetreiber nicht investieren.</a:t>
            </a:r>
          </a:p>
          <a:p>
            <a:pPr lvl="1" algn="ctr">
              <a:buFontTx/>
              <a:buChar char="-"/>
            </a:pPr>
            <a:r>
              <a:rPr lang="de-DE" sz="1800" b="1" dirty="0">
                <a:solidFill>
                  <a:schemeClr val="accent5"/>
                </a:solidFill>
              </a:rPr>
              <a:t>Es drohen vorzeitige Stilllegungen!</a:t>
            </a:r>
          </a:p>
          <a:p>
            <a:pPr lvl="1" algn="ctr">
              <a:buFontTx/>
              <a:buChar char="-"/>
            </a:pPr>
            <a:r>
              <a:rPr lang="de-DE" sz="1800" b="1" dirty="0">
                <a:solidFill>
                  <a:schemeClr val="accent5"/>
                </a:solidFill>
              </a:rPr>
              <a:t>Es gibt keine Optimierung des Anlagenparks!</a:t>
            </a:r>
          </a:p>
          <a:p>
            <a:endParaRPr lang="de-DE" sz="2000" dirty="0" err="1">
              <a:solidFill>
                <a:srgbClr val="0082B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796" y="1196752"/>
            <a:ext cx="1450154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672" y="2279254"/>
            <a:ext cx="1540070" cy="225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e-DE" b="1" dirty="0"/>
              <a:t>Koalitionsvertrag Bund (2013):</a:t>
            </a:r>
          </a:p>
          <a:p>
            <a:pPr marL="0" indent="0">
              <a:buNone/>
            </a:pPr>
            <a:r>
              <a:rPr lang="de-DE" dirty="0"/>
              <a:t>„Darüber hinaus soll ab 2018 die Förderhöhe über Ausschreibungen</a:t>
            </a:r>
          </a:p>
          <a:p>
            <a:pPr marL="0" indent="0">
              <a:buNone/>
            </a:pPr>
            <a:r>
              <a:rPr lang="de-DE" dirty="0"/>
              <a:t> ermittelt werden“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EU-Leitlinien für staatliche Umweltschutz- und Energiebeihilfen 2014-2020: </a:t>
            </a:r>
          </a:p>
          <a:p>
            <a:pPr marL="0" indent="0">
              <a:buNone/>
            </a:pPr>
            <a:r>
              <a:rPr lang="de-DE" dirty="0"/>
              <a:t>„Beihilfen werden im Rahmen einer Ausschreibung […] gewährt“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Erneuerbare-Energien-Gesetz 2014:</a:t>
            </a:r>
          </a:p>
          <a:p>
            <a:pPr marL="0" indent="0">
              <a:buNone/>
            </a:pPr>
            <a:r>
              <a:rPr lang="de-DE" dirty="0"/>
              <a:t>„Die finanzielle Förderung und ihre Höhe sollen […]</a:t>
            </a:r>
          </a:p>
          <a:p>
            <a:pPr marL="0" indent="0">
              <a:buNone/>
            </a:pPr>
            <a:r>
              <a:rPr lang="de-DE" dirty="0"/>
              <a:t>bis spätestens 2017 durch Ausschreibungen ermittelt werden.“ </a:t>
            </a:r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sz="2800" b="1" dirty="0"/>
              <a:t>EEG 2017 = Ausschreibungsgesetz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2014: Ausschreibungen absehbar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099" y="3788161"/>
            <a:ext cx="1319147" cy="1857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57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139" y="1268760"/>
            <a:ext cx="1974533" cy="28403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Anfang Januar / Ende Februar: Unveröffentlichte EEG-Entwürfe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/>
              <a:t>Ausschreibungen für Bioenergie werden im Nachgang per                                    Verordnung eingeführt </a:t>
            </a:r>
          </a:p>
          <a:p>
            <a:r>
              <a:rPr lang="de-DE" dirty="0"/>
              <a:t>Teilnehmen können Neuanlagen und Bestandsanlagen</a:t>
            </a:r>
          </a:p>
          <a:p>
            <a:r>
              <a:rPr lang="de-DE" dirty="0"/>
              <a:t>Bisheriger Ausbaupfad von 100 MW </a:t>
            </a:r>
            <a:r>
              <a:rPr lang="de-DE" dirty="0" err="1"/>
              <a:t>inst</a:t>
            </a:r>
            <a:r>
              <a:rPr lang="de-DE" dirty="0"/>
              <a:t>. / a wird fortgeführt</a:t>
            </a:r>
          </a:p>
          <a:p>
            <a:r>
              <a:rPr lang="de-DE" dirty="0"/>
              <a:t>Gebotshöchstpreis von 14,88 ct/kWh</a:t>
            </a:r>
          </a:p>
          <a:p>
            <a:r>
              <a:rPr lang="de-DE" dirty="0"/>
              <a:t>Anlagengröße oder Einsatzstoff werden bei Zuschlagsverfahren nicht berücksichtigt</a:t>
            </a:r>
          </a:p>
          <a:p>
            <a:r>
              <a:rPr lang="de-DE" dirty="0"/>
              <a:t>Sondervergütungsklassen für Güllekleinanlagen und Bioabfallanlagen werden fortgeführt</a:t>
            </a:r>
          </a:p>
          <a:p>
            <a:r>
              <a:rPr lang="de-DE" dirty="0"/>
              <a:t>Keine Anschlussregelung für Altholzkraftwerke</a:t>
            </a:r>
          </a:p>
          <a:p>
            <a:r>
              <a:rPr lang="de-DE" dirty="0"/>
              <a:t>Flexibilitätsprämie bleibt für Bestandsanlagen erhalten  </a:t>
            </a:r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de-DE" dirty="0"/>
              <a:t>2016: EEG-Reform läuft an</a:t>
            </a:r>
          </a:p>
        </p:txBody>
      </p:sp>
    </p:spTree>
    <p:extLst>
      <p:ext uri="{BB962C8B-B14F-4D97-AF65-F5344CB8AC3E}">
        <p14:creationId xmlns:p14="http://schemas.microsoft.com/office/powerpoint/2010/main" val="356478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>
              <a:buNone/>
            </a:pPr>
            <a:r>
              <a:rPr lang="de-DE" sz="2200" b="1" dirty="0"/>
              <a:t>Zähes Ringen um jeden kleinen Wunsch!!</a:t>
            </a:r>
          </a:p>
          <a:p>
            <a:pPr algn="ctr">
              <a:buNone/>
            </a:pPr>
            <a:endParaRPr lang="de-DE" sz="1100" b="1" dirty="0"/>
          </a:p>
          <a:p>
            <a:pPr algn="ctr">
              <a:buNone/>
            </a:pPr>
            <a:r>
              <a:rPr lang="de-DE" sz="2200" b="1" dirty="0"/>
              <a:t>Unterstützung der Mitgliederbasis (EEG-Aktionen + Politikgespräche) war extrem wichtig!! </a:t>
            </a:r>
            <a:r>
              <a:rPr lang="de-DE" sz="2200" b="1" dirty="0">
                <a:sym typeface="Wingdings" pitchFamily="2" charset="2"/>
              </a:rPr>
              <a:t> Vielen Dank für den Einsatz!!</a:t>
            </a:r>
            <a:endParaRPr lang="de-DE" sz="2200" b="1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Fazit zum politischen Prozess</a:t>
            </a:r>
          </a:p>
        </p:txBody>
      </p:sp>
      <p:pic>
        <p:nvPicPr>
          <p:cNvPr id="7" name="Grafik 6" descr="Warnminute Nordfriesland.JPG"/>
          <p:cNvPicPr>
            <a:picLocks noChangeAspect="1"/>
          </p:cNvPicPr>
          <p:nvPr/>
        </p:nvPicPr>
        <p:blipFill>
          <a:blip r:embed="rId2" cstate="screen"/>
          <a:srcRect/>
          <a:stretch>
            <a:fillRect/>
          </a:stretch>
        </p:blipFill>
        <p:spPr>
          <a:xfrm rot="20195834">
            <a:off x="5498067" y="3145019"/>
            <a:ext cx="3116204" cy="1974690"/>
          </a:xfrm>
          <a:prstGeom prst="rect">
            <a:avLst/>
          </a:prstGeom>
        </p:spPr>
      </p:pic>
      <p:pic>
        <p:nvPicPr>
          <p:cNvPr id="8" name="Grafik 7" descr="Warnminute Kleinkatzbach 6.jpg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 rot="913873">
            <a:off x="3870200" y="5012607"/>
            <a:ext cx="5573699" cy="1584176"/>
          </a:xfrm>
          <a:prstGeom prst="rect">
            <a:avLst/>
          </a:prstGeom>
        </p:spPr>
      </p:pic>
      <p:pic>
        <p:nvPicPr>
          <p:cNvPr id="10" name="Grafik 9" descr="Energiewende_retten.JP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>
          <a:xfrm rot="268890">
            <a:off x="1130596" y="2904473"/>
            <a:ext cx="3239197" cy="1965623"/>
          </a:xfrm>
          <a:prstGeom prst="rect">
            <a:avLst/>
          </a:prstGeom>
        </p:spPr>
      </p:pic>
      <p:pic>
        <p:nvPicPr>
          <p:cNvPr id="4098" name="Picture 2" descr="C:\Users\SR1548~1.BIO\AppData\Local\Temp\notes90C43B\IMG_9777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971599" y="4697206"/>
            <a:ext cx="3565227" cy="2044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://www.festgeldvergleich.org/upload/Unterseite/wichtig-schild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229200"/>
            <a:ext cx="1219961" cy="119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Das EEG 2017 tritt am 01.01.2017 in Kraft</a:t>
            </a:r>
          </a:p>
          <a:p>
            <a:endParaRPr lang="de-DE" dirty="0"/>
          </a:p>
          <a:p>
            <a:r>
              <a:rPr lang="de-DE" dirty="0"/>
              <a:t>Weitgehende Umstellung auf Ausschreibungen in einem Marktprämienmodell</a:t>
            </a:r>
          </a:p>
          <a:p>
            <a:endParaRPr lang="de-DE" dirty="0"/>
          </a:p>
          <a:p>
            <a:r>
              <a:rPr lang="de-DE" dirty="0"/>
              <a:t>Vergütungsregelungen für Neuanlagen und Bestandsanlagen</a:t>
            </a:r>
          </a:p>
          <a:p>
            <a:pPr lvl="1"/>
            <a:r>
              <a:rPr lang="de-DE" dirty="0"/>
              <a:t>Für Neuanlagen beträgt der Vergütungszeitraum weiterhin 20 Jahre ( Festvergütung und Ausschreibungen)</a:t>
            </a:r>
          </a:p>
          <a:p>
            <a:pPr lvl="1"/>
            <a:r>
              <a:rPr lang="de-DE" dirty="0"/>
              <a:t>Für Bestandsanlagen beträgt der neue Vergütungszeitraum 10 Jahre (Ausschreibungen)</a:t>
            </a:r>
          </a:p>
          <a:p>
            <a:pPr>
              <a:buNone/>
            </a:pPr>
            <a:endParaRPr lang="de-DE" dirty="0"/>
          </a:p>
          <a:p>
            <a:r>
              <a:rPr lang="de-DE" dirty="0">
                <a:sym typeface="Wingdings" pitchFamily="2" charset="2"/>
              </a:rPr>
              <a:t>Degression auf Vergütung (0,5 %  pro Halbjahr) und Höchstwerte (1 %  pro Jahr)</a:t>
            </a:r>
          </a:p>
          <a:p>
            <a:endParaRPr lang="de-DE" dirty="0">
              <a:sym typeface="Wingdings" pitchFamily="2" charset="2"/>
            </a:endParaRPr>
          </a:p>
          <a:p>
            <a:r>
              <a:rPr lang="de-DE" dirty="0">
                <a:sym typeface="Wingdings" pitchFamily="2" charset="2"/>
              </a:rPr>
              <a:t>Es gibt innerhalb der Ausschreibungen kaum noch eine Unterscheidungen nach Größenklassen und Einsatzstoffen</a:t>
            </a:r>
          </a:p>
          <a:p>
            <a:endParaRPr lang="de-DE" dirty="0">
              <a:sym typeface="Wingdings" pitchFamily="2" charset="2"/>
            </a:endParaRPr>
          </a:p>
          <a:p>
            <a:endParaRPr lang="de-DE" dirty="0"/>
          </a:p>
          <a:p>
            <a:pPr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Grundlagen EEG 2017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>
              <a:defRPr/>
            </a:pPr>
            <a:fld id="{12AF9BAD-775A-4C64-ACE3-76CB4F6FA34E}" type="slidenum">
              <a:rPr lang="de-DE" smtClean="0"/>
              <a:pPr algn="r">
                <a:defRPr/>
              </a:pPr>
              <a:t>8</a:t>
            </a:fld>
            <a:endParaRPr lang="de-DE" dirty="0"/>
          </a:p>
        </p:txBody>
      </p:sp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 Narrow" pitchFamily="34" charset="0"/>
              </a:rPr>
              <a:t>Rechtlicher Rahmen Ausschreibung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3059832" y="1628800"/>
            <a:ext cx="5688632" cy="288032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Der anzulegende Wert für die Marktprämie, wird im Rahmen eines Bieterverfahrens bestimmt. 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Diejenigen Bieter, die günstiger bieten, werden zuerst </a:t>
            </a:r>
            <a:r>
              <a:rPr lang="de-DE" sz="2000" dirty="0" err="1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bezuschlagt</a:t>
            </a: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.</a:t>
            </a:r>
          </a:p>
          <a:p>
            <a:pPr marL="377825" marR="0" lvl="0" indent="-285750" defTabSz="91440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dirty="0" err="1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Bezuschlagt</a:t>
            </a:r>
            <a:r>
              <a:rPr lang="de-DE" sz="2000" dirty="0">
                <a:solidFill>
                  <a:srgbClr val="0082B0"/>
                </a:solidFill>
                <a:latin typeface="Arial Narrow" pitchFamily="34" charset="0"/>
                <a:cs typeface="Calibri" panose="020F0502020204030204" pitchFamily="34" charset="0"/>
              </a:rPr>
              <a:t> wird bis zur Erfüllung des Ausschreibungs-volumens  </a:t>
            </a:r>
          </a:p>
        </p:txBody>
      </p:sp>
      <p:sp>
        <p:nvSpPr>
          <p:cNvPr id="7" name="Richtungspfeil 6"/>
          <p:cNvSpPr/>
          <p:nvPr/>
        </p:nvSpPr>
        <p:spPr bwMode="auto">
          <a:xfrm>
            <a:off x="399897" y="1628800"/>
            <a:ext cx="2511130" cy="1800200"/>
          </a:xfrm>
          <a:prstGeom prst="homePlate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004D82"/>
              </a:buClr>
              <a:buSzTx/>
              <a:buFontTx/>
              <a:buNone/>
              <a:tabLst/>
              <a:defRPr/>
            </a:pP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Was ist mit</a:t>
            </a:r>
            <a:b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</a:b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Ausschreibung </a:t>
            </a:r>
            <a:b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</a:br>
            <a:r>
              <a:rPr lang="de-DE" sz="2000" b="1" dirty="0">
                <a:solidFill>
                  <a:schemeClr val="bg1"/>
                </a:solidFill>
                <a:latin typeface="Arial Narrow" pitchFamily="34" charset="0"/>
                <a:cs typeface="Calibri" panose="020F0502020204030204" pitchFamily="34" charset="0"/>
              </a:rPr>
              <a:t>gemeint? </a:t>
            </a:r>
          </a:p>
        </p:txBody>
      </p:sp>
      <p:sp>
        <p:nvSpPr>
          <p:cNvPr id="8" name="Rechteck 7"/>
          <p:cNvSpPr/>
          <p:nvPr/>
        </p:nvSpPr>
        <p:spPr bwMode="auto">
          <a:xfrm>
            <a:off x="539552" y="4221088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100 kW mit </a:t>
            </a:r>
            <a:r>
              <a:rPr lang="de-DE" sz="1600" dirty="0">
                <a:solidFill>
                  <a:srgbClr val="0082B0"/>
                </a:solidFill>
                <a:latin typeface="+mn-lt"/>
              </a:rPr>
              <a:t>16,8</a:t>
            </a: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 ct/kWh</a:t>
            </a:r>
          </a:p>
        </p:txBody>
      </p:sp>
      <p:sp>
        <p:nvSpPr>
          <p:cNvPr id="12" name="Rechteck 11"/>
          <p:cNvSpPr/>
          <p:nvPr/>
        </p:nvSpPr>
        <p:spPr bwMode="auto">
          <a:xfrm>
            <a:off x="1187624" y="4797152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300 kW mit 16,7 ct/kWh</a:t>
            </a:r>
          </a:p>
        </p:txBody>
      </p:sp>
      <p:sp>
        <p:nvSpPr>
          <p:cNvPr id="14" name="Rechteck 13"/>
          <p:cNvSpPr/>
          <p:nvPr/>
        </p:nvSpPr>
        <p:spPr bwMode="auto">
          <a:xfrm>
            <a:off x="2195736" y="4581128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200 kW mit 16,9 ct/kWh</a:t>
            </a:r>
          </a:p>
        </p:txBody>
      </p:sp>
      <p:sp>
        <p:nvSpPr>
          <p:cNvPr id="15" name="Rechteck 14"/>
          <p:cNvSpPr/>
          <p:nvPr/>
        </p:nvSpPr>
        <p:spPr bwMode="auto">
          <a:xfrm>
            <a:off x="396875" y="5301208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300 kW mit 16,9 ct/kWh</a:t>
            </a:r>
          </a:p>
        </p:txBody>
      </p:sp>
      <p:sp>
        <p:nvSpPr>
          <p:cNvPr id="16" name="Rechteck 15"/>
          <p:cNvSpPr/>
          <p:nvPr/>
        </p:nvSpPr>
        <p:spPr bwMode="auto">
          <a:xfrm>
            <a:off x="1763688" y="5732661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100 kW mit 16,9 ct/kWh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2627784" y="5229200"/>
            <a:ext cx="1080120" cy="57606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rgbClr val="0082B0"/>
                </a:solidFill>
                <a:effectLst/>
                <a:latin typeface="+mn-lt"/>
                <a:ea typeface="ＭＳ Ｐゴシック" pitchFamily="1" charset="-128"/>
              </a:rPr>
              <a:t>200 kW mit 16,7 ct/kWh</a:t>
            </a:r>
          </a:p>
        </p:txBody>
      </p:sp>
      <p:sp>
        <p:nvSpPr>
          <p:cNvPr id="18" name="Pfeil nach rechts 17"/>
          <p:cNvSpPr/>
          <p:nvPr/>
        </p:nvSpPr>
        <p:spPr bwMode="auto">
          <a:xfrm>
            <a:off x="3779912" y="5085184"/>
            <a:ext cx="1728192" cy="648072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Volumen 600 kW</a:t>
            </a:r>
          </a:p>
        </p:txBody>
      </p:sp>
      <p:sp>
        <p:nvSpPr>
          <p:cNvPr id="19" name="Rechteck 18"/>
          <p:cNvSpPr/>
          <p:nvPr/>
        </p:nvSpPr>
        <p:spPr bwMode="auto">
          <a:xfrm>
            <a:off x="5580112" y="4581128"/>
            <a:ext cx="1080120" cy="576064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200 kW mit 16,7 ct/kWh</a:t>
            </a:r>
          </a:p>
        </p:txBody>
      </p:sp>
      <p:sp>
        <p:nvSpPr>
          <p:cNvPr id="20" name="Rechteck 19"/>
          <p:cNvSpPr/>
          <p:nvPr/>
        </p:nvSpPr>
        <p:spPr bwMode="auto">
          <a:xfrm>
            <a:off x="6660232" y="4581128"/>
            <a:ext cx="1080120" cy="576064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300 kW mit 16,7 ct/kWh</a:t>
            </a:r>
          </a:p>
        </p:txBody>
      </p:sp>
      <p:sp>
        <p:nvSpPr>
          <p:cNvPr id="21" name="Rechteck 20"/>
          <p:cNvSpPr/>
          <p:nvPr/>
        </p:nvSpPr>
        <p:spPr bwMode="auto">
          <a:xfrm>
            <a:off x="7700343" y="4581128"/>
            <a:ext cx="1080120" cy="576064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100 kW mit 16,8 ct/kWh</a:t>
            </a:r>
          </a:p>
        </p:txBody>
      </p:sp>
      <p:sp>
        <p:nvSpPr>
          <p:cNvPr id="22" name="Rechteck 21"/>
          <p:cNvSpPr/>
          <p:nvPr/>
        </p:nvSpPr>
        <p:spPr bwMode="auto">
          <a:xfrm>
            <a:off x="5580112" y="5733256"/>
            <a:ext cx="1080120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100 kW mit 16,9 ct/kWh</a:t>
            </a:r>
          </a:p>
        </p:txBody>
      </p:sp>
      <p:sp>
        <p:nvSpPr>
          <p:cNvPr id="23" name="Rechteck 22"/>
          <p:cNvSpPr/>
          <p:nvPr/>
        </p:nvSpPr>
        <p:spPr bwMode="auto">
          <a:xfrm>
            <a:off x="6660232" y="5733256"/>
            <a:ext cx="1080120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200 kW mit 16,9 ct/kWh</a:t>
            </a:r>
          </a:p>
        </p:txBody>
      </p:sp>
      <p:sp>
        <p:nvSpPr>
          <p:cNvPr id="24" name="Rechteck 23"/>
          <p:cNvSpPr/>
          <p:nvPr/>
        </p:nvSpPr>
        <p:spPr bwMode="auto">
          <a:xfrm>
            <a:off x="7700343" y="5733256"/>
            <a:ext cx="1080120" cy="576064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rgbClr val="0082B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600" b="0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n-lt"/>
                <a:ea typeface="ＭＳ Ｐゴシック" pitchFamily="1" charset="-128"/>
              </a:rPr>
              <a:t>300 kW mit 16,9 ct/kWh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6588224" y="5157192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accent3"/>
                </a:solidFill>
                <a:latin typeface="+mn-lt"/>
              </a:rPr>
              <a:t>Zuschlag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6372200" y="5394702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>
                <a:solidFill>
                  <a:schemeClr val="accent5"/>
                </a:solidFill>
                <a:latin typeface="+mn-lt"/>
              </a:rPr>
              <a:t>kein </a:t>
            </a:r>
            <a:r>
              <a:rPr lang="de-DE" sz="1600" b="1" dirty="0">
                <a:solidFill>
                  <a:schemeClr val="accent5"/>
                </a:solidFill>
                <a:latin typeface="+mn-lt"/>
              </a:rPr>
              <a:t>Zuschlag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259632" y="3861048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accent1"/>
                </a:solidFill>
                <a:latin typeface="+mn-lt"/>
              </a:rPr>
              <a:t>Gebote</a:t>
            </a:r>
          </a:p>
        </p:txBody>
      </p:sp>
    </p:spTree>
    <p:extLst>
      <p:ext uri="{BB962C8B-B14F-4D97-AF65-F5344CB8AC3E}">
        <p14:creationId xmlns:p14="http://schemas.microsoft.com/office/powerpoint/2010/main" val="204299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Holger Kübler                                                        02.12.2016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396874" y="1412776"/>
            <a:ext cx="8383589" cy="4895949"/>
          </a:xfrm>
        </p:spPr>
        <p:txBody>
          <a:bodyPr/>
          <a:lstStyle/>
          <a:p>
            <a:r>
              <a:rPr lang="de-DE" dirty="0">
                <a:latin typeface="+mn-lt"/>
                <a:sym typeface="Wingdings" pitchFamily="2" charset="2"/>
              </a:rPr>
              <a:t>Teilnahme</a:t>
            </a:r>
            <a:r>
              <a:rPr lang="de-DE" dirty="0">
                <a:sym typeface="Wingdings" pitchFamily="2" charset="2"/>
              </a:rPr>
              <a:t> an Ausschreibungen für Neuanlagen &gt; 150 kW Leistung </a:t>
            </a:r>
          </a:p>
          <a:p>
            <a:pPr lvl="1"/>
            <a:r>
              <a:rPr lang="de-DE" dirty="0">
                <a:sym typeface="Wingdings" pitchFamily="2" charset="2"/>
              </a:rPr>
              <a:t>Gebotshöchstwert: Neuanlagen: 14,88 ct/kWh 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(keine </a:t>
            </a:r>
            <a:r>
              <a:rPr lang="de-DE" dirty="0" err="1">
                <a:solidFill>
                  <a:schemeClr val="accent5"/>
                </a:solidFill>
                <a:sym typeface="Wingdings" pitchFamily="2" charset="2"/>
              </a:rPr>
              <a:t>Faktorierung</a:t>
            </a:r>
            <a:r>
              <a:rPr lang="de-DE" dirty="0">
                <a:solidFill>
                  <a:schemeClr val="accent5"/>
                </a:solidFill>
                <a:sym typeface="Wingdings" pitchFamily="2" charset="2"/>
              </a:rPr>
              <a:t>!)</a:t>
            </a:r>
          </a:p>
          <a:p>
            <a:pPr lvl="1"/>
            <a:endParaRPr lang="de-DE" sz="1000" dirty="0">
              <a:sym typeface="Wingdings" pitchFamily="2" charset="2"/>
            </a:endParaRPr>
          </a:p>
          <a:p>
            <a:r>
              <a:rPr lang="de-DE" dirty="0"/>
              <a:t>Nicht an der Ausschreibung teilnehmen müssen:</a:t>
            </a:r>
          </a:p>
          <a:p>
            <a:pPr lvl="1"/>
            <a:r>
              <a:rPr lang="de-DE" dirty="0"/>
              <a:t>Biomasse: bis 150 </a:t>
            </a:r>
            <a:r>
              <a:rPr lang="de-DE" dirty="0" err="1"/>
              <a:t>kW</a:t>
            </a:r>
            <a:r>
              <a:rPr lang="de-DE" dirty="0"/>
              <a:t> 13,23 </a:t>
            </a:r>
            <a:r>
              <a:rPr lang="de-DE" dirty="0" err="1"/>
              <a:t>ct</a:t>
            </a:r>
            <a:r>
              <a:rPr lang="de-DE" dirty="0"/>
              <a:t>/</a:t>
            </a:r>
            <a:r>
              <a:rPr lang="de-DE" dirty="0" err="1"/>
              <a:t>kWh</a:t>
            </a:r>
            <a:r>
              <a:rPr lang="de-DE" dirty="0"/>
              <a:t>,</a:t>
            </a:r>
          </a:p>
          <a:p>
            <a:pPr lvl="1"/>
            <a:r>
              <a:rPr lang="de-DE" dirty="0"/>
              <a:t>(Bioabfallvergärung genehmigt bis 31.12.2016: bis 500 </a:t>
            </a:r>
            <a:r>
              <a:rPr lang="de-DE" dirty="0" err="1"/>
              <a:t>kW</a:t>
            </a:r>
            <a:r>
              <a:rPr lang="de-DE" dirty="0"/>
              <a:t> 14,88 </a:t>
            </a:r>
            <a:r>
              <a:rPr lang="de-DE" dirty="0" err="1"/>
              <a:t>ct</a:t>
            </a:r>
            <a:r>
              <a:rPr lang="de-DE" dirty="0"/>
              <a:t>/</a:t>
            </a:r>
            <a:r>
              <a:rPr lang="de-DE" dirty="0" err="1"/>
              <a:t>kWh</a:t>
            </a:r>
            <a:r>
              <a:rPr lang="de-DE" dirty="0"/>
              <a:t>, über 500 </a:t>
            </a:r>
            <a:r>
              <a:rPr lang="de-DE" dirty="0" err="1"/>
              <a:t>kW</a:t>
            </a:r>
            <a:r>
              <a:rPr lang="de-DE" dirty="0"/>
              <a:t> 13,05 </a:t>
            </a:r>
            <a:r>
              <a:rPr lang="de-DE" dirty="0" err="1"/>
              <a:t>ct</a:t>
            </a:r>
            <a:r>
              <a:rPr lang="de-DE" dirty="0"/>
              <a:t>/</a:t>
            </a:r>
            <a:r>
              <a:rPr lang="de-DE" dirty="0" err="1"/>
              <a:t>kWh</a:t>
            </a:r>
            <a:r>
              <a:rPr lang="de-DE" dirty="0"/>
              <a:t>)</a:t>
            </a:r>
          </a:p>
          <a:p>
            <a:pPr lvl="1"/>
            <a:r>
              <a:rPr lang="de-DE" b="1" dirty="0" err="1">
                <a:solidFill>
                  <a:schemeClr val="accent3"/>
                </a:solidFill>
              </a:rPr>
              <a:t>Güllekleinanlagen</a:t>
            </a:r>
            <a:r>
              <a:rPr lang="de-DE" b="1" dirty="0">
                <a:solidFill>
                  <a:schemeClr val="accent3"/>
                </a:solidFill>
              </a:rPr>
              <a:t>: 23,14 </a:t>
            </a:r>
            <a:r>
              <a:rPr lang="de-DE" b="1" dirty="0" err="1">
                <a:solidFill>
                  <a:schemeClr val="accent3"/>
                </a:solidFill>
              </a:rPr>
              <a:t>ct</a:t>
            </a:r>
            <a:r>
              <a:rPr lang="de-DE" b="1" dirty="0">
                <a:solidFill>
                  <a:schemeClr val="accent3"/>
                </a:solidFill>
              </a:rPr>
              <a:t>/</a:t>
            </a:r>
            <a:r>
              <a:rPr lang="de-DE" b="1" dirty="0" err="1">
                <a:solidFill>
                  <a:schemeClr val="accent3"/>
                </a:solidFill>
              </a:rPr>
              <a:t>kWh</a:t>
            </a:r>
            <a:r>
              <a:rPr lang="de-DE" b="1" dirty="0">
                <a:solidFill>
                  <a:schemeClr val="accent3"/>
                </a:solidFill>
              </a:rPr>
              <a:t> (BGA ohne DV = 22,94 </a:t>
            </a:r>
            <a:r>
              <a:rPr lang="de-DE" b="1" dirty="0" err="1">
                <a:solidFill>
                  <a:schemeClr val="accent3"/>
                </a:solidFill>
              </a:rPr>
              <a:t>ct</a:t>
            </a:r>
            <a:r>
              <a:rPr lang="de-DE" b="1" dirty="0">
                <a:solidFill>
                  <a:schemeClr val="accent3"/>
                </a:solidFill>
              </a:rPr>
              <a:t>/</a:t>
            </a:r>
            <a:r>
              <a:rPr lang="de-DE" b="1" dirty="0" err="1">
                <a:solidFill>
                  <a:schemeClr val="accent3"/>
                </a:solidFill>
              </a:rPr>
              <a:t>kWh</a:t>
            </a:r>
            <a:r>
              <a:rPr lang="de-DE" b="1" dirty="0">
                <a:solidFill>
                  <a:schemeClr val="accent3"/>
                </a:solidFill>
              </a:rPr>
              <a:t>)  </a:t>
            </a:r>
          </a:p>
          <a:p>
            <a:pPr marL="268288" lvl="1" indent="-268288">
              <a:buClr>
                <a:srgbClr val="007FAC"/>
              </a:buClr>
              <a:buNone/>
            </a:pPr>
            <a:endParaRPr lang="de-DE" sz="1000" dirty="0">
              <a:latin typeface="+mj-lt"/>
              <a:sym typeface="Wingdings" pitchFamily="2" charset="2"/>
            </a:endParaRPr>
          </a:p>
          <a:p>
            <a:pPr marL="268288" lvl="1" indent="-268288">
              <a:buClr>
                <a:srgbClr val="007FAC"/>
              </a:buClr>
            </a:pPr>
            <a:r>
              <a:rPr lang="de-DE" sz="2000" dirty="0">
                <a:latin typeface="+mj-lt"/>
                <a:sym typeface="Wingdings" pitchFamily="2" charset="2"/>
              </a:rPr>
              <a:t>Zusätzliche Voraussetzungen für die Vergütung:</a:t>
            </a:r>
            <a:endParaRPr lang="de-DE" dirty="0">
              <a:sym typeface="Wingdings" pitchFamily="2" charset="2"/>
            </a:endParaRPr>
          </a:p>
          <a:p>
            <a:pPr lvl="1"/>
            <a:r>
              <a:rPr lang="de-DE" u="sng" dirty="0">
                <a:sym typeface="Wingdings" pitchFamily="2" charset="2"/>
              </a:rPr>
              <a:t>&gt; 100 kW</a:t>
            </a:r>
            <a:r>
              <a:rPr lang="de-DE" dirty="0">
                <a:sym typeface="Wingdings" pitchFamily="2" charset="2"/>
              </a:rPr>
              <a:t> verpflichtende DV und Mindestmaß an Flexibilität: Doppelte Überbauung = „Höchstbemessungsleistung“ der BGA maximal 50 % der </a:t>
            </a:r>
            <a:r>
              <a:rPr lang="de-DE" dirty="0" err="1">
                <a:sym typeface="Wingdings" pitchFamily="2" charset="2"/>
              </a:rPr>
              <a:t>inst</a:t>
            </a:r>
            <a:r>
              <a:rPr lang="de-DE" dirty="0">
                <a:sym typeface="Wingdings" pitchFamily="2" charset="2"/>
              </a:rPr>
              <a:t>. Leistung/des Gebots </a:t>
            </a:r>
          </a:p>
          <a:p>
            <a:pPr lvl="1"/>
            <a:r>
              <a:rPr lang="de-DE" u="sng" dirty="0">
                <a:sym typeface="Wingdings" pitchFamily="2" charset="2"/>
              </a:rPr>
              <a:t>&gt; 100 kW</a:t>
            </a:r>
            <a:r>
              <a:rPr lang="de-DE" dirty="0">
                <a:sym typeface="Wingdings" pitchFamily="2" charset="2"/>
              </a:rPr>
              <a:t>: </a:t>
            </a:r>
            <a:r>
              <a:rPr lang="de-DE" dirty="0" err="1">
                <a:sym typeface="Wingdings" pitchFamily="2" charset="2"/>
              </a:rPr>
              <a:t>Flexzuschlag</a:t>
            </a:r>
            <a:r>
              <a:rPr lang="de-DE" dirty="0">
                <a:sym typeface="Wingdings" pitchFamily="2" charset="2"/>
              </a:rPr>
              <a:t>: 40 €/kW </a:t>
            </a:r>
            <a:r>
              <a:rPr lang="de-DE" dirty="0" err="1">
                <a:sym typeface="Wingdings" pitchFamily="2" charset="2"/>
              </a:rPr>
              <a:t>inst</a:t>
            </a:r>
            <a:r>
              <a:rPr lang="de-DE" dirty="0">
                <a:sym typeface="Wingdings" pitchFamily="2" charset="2"/>
              </a:rPr>
              <a:t>. Leistung und Jahr  </a:t>
            </a:r>
          </a:p>
          <a:p>
            <a:pPr lvl="1"/>
            <a:r>
              <a:rPr lang="de-DE" dirty="0"/>
              <a:t>„Maisdeckel“ senkt sich je Zuschlagsjahr von 50 Masse-% (2017) auf 44 Masse-% (2021): Gilt für Getreidekorn und Mais als Ganzpflanzen, Maiskorn-Spindel-Gemisch, Körnermais und Lieschkolbenschrot</a:t>
            </a:r>
            <a:endParaRPr lang="de-DE" b="1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Vergütungsregelungen für</a:t>
            </a:r>
            <a:r>
              <a:rPr lang="de-DE" dirty="0">
                <a:solidFill>
                  <a:srgbClr val="FF0000"/>
                </a:solidFill>
              </a:rPr>
              <a:t> </a:t>
            </a:r>
            <a:r>
              <a:rPr lang="de-DE" dirty="0">
                <a:solidFill>
                  <a:schemeClr val="accent2"/>
                </a:solidFill>
              </a:rPr>
              <a:t>Neuanlagen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1612</Words>
  <Application>Microsoft Office PowerPoint</Application>
  <PresentationFormat>Bildschirmpräsentation (4:3)</PresentationFormat>
  <Paragraphs>376</Paragraphs>
  <Slides>26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8" baseType="lpstr">
      <vt:lpstr>ＭＳ Ｐゴシック</vt:lpstr>
      <vt:lpstr>Arial</vt:lpstr>
      <vt:lpstr>Arial Narrow</vt:lpstr>
      <vt:lpstr>Calibri</vt:lpstr>
      <vt:lpstr>Symbol</vt:lpstr>
      <vt:lpstr>Times</vt:lpstr>
      <vt:lpstr>TradeGothic Bold</vt:lpstr>
      <vt:lpstr>TradeGothic BoldTwo</vt:lpstr>
      <vt:lpstr>TradeGothic CondEighteen</vt:lpstr>
      <vt:lpstr>TradeGothic Light</vt:lpstr>
      <vt:lpstr>Wingdings</vt:lpstr>
      <vt:lpstr>Leere Präsentation</vt:lpstr>
      <vt:lpstr>Wie weiter im neuen EEG?  EEG 2017 – Sind Landwirte nun ganz draußen? </vt:lpstr>
      <vt:lpstr>Was uns antreibt…</vt:lpstr>
      <vt:lpstr>Was uns antreibt…</vt:lpstr>
      <vt:lpstr>2014: Ausschreibungen absehbar</vt:lpstr>
      <vt:lpstr>2016: EEG-Reform läuft an</vt:lpstr>
      <vt:lpstr>Fazit zum politischen Prozess</vt:lpstr>
      <vt:lpstr>Grundlagen EEG 2017</vt:lpstr>
      <vt:lpstr>Rechtlicher Rahmen Ausschreibung</vt:lpstr>
      <vt:lpstr>Vergütungsregelungen für Neuanlagen</vt:lpstr>
      <vt:lpstr>Vergütungsregelungen für Bestandsanlagen</vt:lpstr>
      <vt:lpstr>Mögliche Konsequenzen </vt:lpstr>
      <vt:lpstr>Rechtlicher Rahmen Ausschreibung</vt:lpstr>
      <vt:lpstr>Rechtlicher Rahmen Ausschreibung</vt:lpstr>
      <vt:lpstr>Flexprämie vs. Flexzuschlag</vt:lpstr>
      <vt:lpstr>Zeitplan einer Ausschreibung („früh“)</vt:lpstr>
      <vt:lpstr>Zeitplan einer Ausschreibung („ideal“)</vt:lpstr>
      <vt:lpstr>Zeitplan einer Ausschreibung („zu spät“)</vt:lpstr>
      <vt:lpstr>Politische Bewertung</vt:lpstr>
      <vt:lpstr>Ausblick</vt:lpstr>
      <vt:lpstr>EEG-Artikelgesetz (1)</vt:lpstr>
      <vt:lpstr>Artikelgesetz (2)</vt:lpstr>
      <vt:lpstr>Thema Stromsteuer im Artikelgesetz</vt:lpstr>
      <vt:lpstr>Einspeisevarianten</vt:lpstr>
      <vt:lpstr>Wie geht’s weiter?</vt:lpstr>
      <vt:lpstr>Fazit EEG 2017</vt:lpstr>
      <vt:lpstr>PowerPoint-Präsentation</vt:lpstr>
    </vt:vector>
  </TitlesOfParts>
  <Company>Office 2004 Test Robert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Office 2004 Test Robert</dc:creator>
  <cp:lastModifiedBy>MGAV</cp:lastModifiedBy>
  <cp:revision>1347</cp:revision>
  <cp:lastPrinted>2016-08-04T08:18:19Z</cp:lastPrinted>
  <dcterms:created xsi:type="dcterms:W3CDTF">2009-08-13T15:55:16Z</dcterms:created>
  <dcterms:modified xsi:type="dcterms:W3CDTF">2016-12-02T09:33:35Z</dcterms:modified>
</cp:coreProperties>
</file>