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3" r:id="rId2"/>
    <p:sldId id="372" r:id="rId3"/>
    <p:sldId id="351" r:id="rId4"/>
    <p:sldId id="314" r:id="rId5"/>
    <p:sldId id="333" r:id="rId6"/>
    <p:sldId id="352" r:id="rId7"/>
    <p:sldId id="348" r:id="rId8"/>
    <p:sldId id="417" r:id="rId9"/>
    <p:sldId id="409" r:id="rId10"/>
    <p:sldId id="410" r:id="rId11"/>
    <p:sldId id="386" r:id="rId12"/>
    <p:sldId id="389" r:id="rId13"/>
    <p:sldId id="390" r:id="rId14"/>
    <p:sldId id="388" r:id="rId15"/>
    <p:sldId id="387" r:id="rId16"/>
    <p:sldId id="391" r:id="rId17"/>
    <p:sldId id="394" r:id="rId18"/>
    <p:sldId id="393" r:id="rId19"/>
    <p:sldId id="373" r:id="rId20"/>
    <p:sldId id="378" r:id="rId21"/>
    <p:sldId id="381" r:id="rId22"/>
    <p:sldId id="380" r:id="rId23"/>
    <p:sldId id="379" r:id="rId24"/>
    <p:sldId id="383" r:id="rId25"/>
    <p:sldId id="382" r:id="rId26"/>
    <p:sldId id="384" r:id="rId27"/>
    <p:sldId id="415" r:id="rId28"/>
    <p:sldId id="412" r:id="rId29"/>
    <p:sldId id="413" r:id="rId30"/>
    <p:sldId id="414" r:id="rId31"/>
    <p:sldId id="374" r:id="rId32"/>
    <p:sldId id="399" r:id="rId33"/>
    <p:sldId id="398" r:id="rId34"/>
    <p:sldId id="400" r:id="rId35"/>
    <p:sldId id="401" r:id="rId36"/>
    <p:sldId id="377" r:id="rId37"/>
    <p:sldId id="406" r:id="rId38"/>
    <p:sldId id="416" r:id="rId39"/>
    <p:sldId id="264" r:id="rId40"/>
    <p:sldId id="418" r:id="rId41"/>
  </p:sldIdLst>
  <p:sldSz cx="9144000" cy="6858000" type="screen4x3"/>
  <p:notesSz cx="6797675" cy="9928225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F3CE823-AAF0-4EF1-A3CA-62C467F0F0F8}">
          <p14:sldIdLst>
            <p14:sldId id="273"/>
          </p14:sldIdLst>
        </p14:section>
        <p14:section name="Übersicht" id="{21C78F7E-315F-45EF-BCD8-75056F9DA99A}">
          <p14:sldIdLst>
            <p14:sldId id="372"/>
          </p14:sldIdLst>
        </p14:section>
        <p14:section name="Vorstellung des BVL" id="{EA422E93-144C-46F2-8807-CFB0109AB51E}">
          <p14:sldIdLst>
            <p14:sldId id="351"/>
            <p14:sldId id="314"/>
            <p14:sldId id="333"/>
            <p14:sldId id="352"/>
            <p14:sldId id="348"/>
            <p14:sldId id="417"/>
            <p14:sldId id="409"/>
            <p14:sldId id="410"/>
          </p14:sldIdLst>
        </p14:section>
        <p14:section name="Grundwasser" id="{FADDBC19-C99C-40DA-AAEA-B7762E2E5B11}">
          <p14:sldIdLst>
            <p14:sldId id="386"/>
            <p14:sldId id="389"/>
            <p14:sldId id="390"/>
            <p14:sldId id="388"/>
            <p14:sldId id="387"/>
            <p14:sldId id="391"/>
            <p14:sldId id="394"/>
            <p14:sldId id="393"/>
          </p14:sldIdLst>
        </p14:section>
        <p14:section name="Illegale Pflanzenschutzmittel" id="{7F0E1589-9BE6-4C4F-8867-18B6E50FCF63}">
          <p14:sldIdLst>
            <p14:sldId id="373"/>
            <p14:sldId id="378"/>
            <p14:sldId id="381"/>
            <p14:sldId id="380"/>
            <p14:sldId id="379"/>
            <p14:sldId id="383"/>
            <p14:sldId id="382"/>
            <p14:sldId id="384"/>
          </p14:sldIdLst>
        </p14:section>
        <p14:section name="Neonikotinoide" id="{72FCFF01-18FC-43D7-B2D0-781581F48F69}">
          <p14:sldIdLst>
            <p14:sldId id="415"/>
            <p14:sldId id="412"/>
            <p14:sldId id="413"/>
            <p14:sldId id="414"/>
          </p14:sldIdLst>
        </p14:section>
        <p14:section name="Glyphosat" id="{2EE4BDCE-17A6-4B0E-97C6-3516CE70C873}">
          <p14:sldIdLst>
            <p14:sldId id="374"/>
            <p14:sldId id="399"/>
            <p14:sldId id="398"/>
            <p14:sldId id="400"/>
            <p14:sldId id="401"/>
          </p14:sldIdLst>
        </p14:section>
        <p14:section name="Mindestabstände" id="{076EDF7D-C6AE-4E82-B6CF-7E828E30C5B2}">
          <p14:sldIdLst>
            <p14:sldId id="377"/>
            <p14:sldId id="406"/>
          </p14:sldIdLst>
        </p14:section>
        <p14:section name="Zusammenfassung" id="{6256921B-548E-4A8D-92FD-46919B2F5CAC}">
          <p14:sldIdLst>
            <p14:sldId id="416"/>
            <p14:sldId id="264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16">
          <p15:clr>
            <a:srgbClr val="A4A3A4"/>
          </p15:clr>
        </p15:guide>
        <p15:guide id="3" pos="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B82"/>
    <a:srgbClr val="23614E"/>
    <a:srgbClr val="890D48"/>
    <a:srgbClr val="DBEDF9"/>
    <a:srgbClr val="204181"/>
    <a:srgbClr val="CBD0DC"/>
    <a:srgbClr val="74B91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4588" autoAdjust="0"/>
  </p:normalViewPr>
  <p:slideViewPr>
    <p:cSldViewPr snapToObjects="1">
      <p:cViewPr varScale="1">
        <p:scale>
          <a:sx n="42" d="100"/>
          <a:sy n="42" d="100"/>
        </p:scale>
        <p:origin x="1140" y="30"/>
      </p:cViewPr>
      <p:guideLst>
        <p:guide orient="horz" pos="2160"/>
        <p:guide pos="5216"/>
        <p:guide pos="457"/>
      </p:guideLst>
    </p:cSldViewPr>
  </p:slideViewPr>
  <p:outlineViewPr>
    <p:cViewPr>
      <p:scale>
        <a:sx n="33" d="100"/>
        <a:sy n="33" d="100"/>
      </p:scale>
      <p:origin x="0" y="-5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2" d="100"/>
          <a:sy n="72" d="100"/>
        </p:scale>
        <p:origin x="210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BB01B8-EBA8-450A-AD76-D969CFDCFD7D}" type="datetime1">
              <a:rPr lang="de-DE" altLang="de-DE"/>
              <a:pPr>
                <a:defRPr/>
              </a:pPr>
              <a:t>01.12.2016</a:t>
            </a:fld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5C5E15-4547-4D09-B4AE-E1B74089E6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1851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8BAF9C-354B-4133-AAAA-BDF3F21A318E}" type="datetime1">
              <a:rPr lang="de-DE" altLang="de-DE"/>
              <a:pPr>
                <a:defRPr/>
              </a:pPr>
              <a:t>01.12.2016</a:t>
            </a:fld>
            <a:endParaRPr lang="de-DE" alt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715406"/>
            <a:ext cx="5438748" cy="44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defTabSz="45647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BA6EAF-05AC-4650-948F-7C75B9949F5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986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6872" indent="-275720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2881" indent="-220576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4033" indent="-220576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5185" indent="-220576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26338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67490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8642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49794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EC8638-1D44-453C-950D-12A1E44F0E6C}" type="slidenum">
              <a:rPr lang="de-DE" altLang="de-DE" smtClean="0">
                <a:latin typeface="Calibri" panose="020F0502020204030204" pitchFamily="34" charset="0"/>
              </a:rPr>
              <a:pPr/>
              <a:t>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4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0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8295" y="9393853"/>
            <a:ext cx="2897220" cy="5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4" tIns="45381" rIns="90764" bIns="45381" anchor="b"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71525" indent="-2984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5863" indent="-23653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8938" indent="-238125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3600" indent="-236538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0800" indent="-23653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48000" indent="-23653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05200" indent="-23653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2400" indent="-236538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C612CB-F800-4E94-B63C-95C38DDF268F}" type="slidenum"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63588"/>
            <a:ext cx="4987925" cy="3741737"/>
          </a:xfrm>
          <a:noFill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72" y="4735426"/>
            <a:ext cx="4956892" cy="4428971"/>
          </a:xfrm>
          <a:noFill/>
        </p:spPr>
        <p:txBody>
          <a:bodyPr lIns="90764" tIns="45381" rIns="90764" bIns="45381"/>
          <a:lstStyle/>
          <a:p>
            <a:pPr defTabSz="882305"/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992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A6EAF-05AC-4650-948F-7C75B9949F59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694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44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6872" indent="-275720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2881" indent="-220576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4033" indent="-220576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5185" indent="-220576" defTabSz="45647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26338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67490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8642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49794" indent="-220576" defTabSz="45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76322C-1DF2-41CC-BE20-E91673B2E7CB}" type="slidenum">
              <a:rPr lang="de-DE" altLang="de-DE" smtClean="0">
                <a:latin typeface="Calibri" panose="020F0502020204030204" pitchFamily="34" charset="0"/>
              </a:rPr>
              <a:pPr/>
              <a:t>39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elaepfel60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152400" y="3711575"/>
            <a:ext cx="8839200" cy="29940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3" descr="Logo-BV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314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848600" cy="1470025"/>
          </a:xfrm>
          <a:prstGeom prst="rect">
            <a:avLst/>
          </a:prstGeom>
          <a:noFill/>
          <a:ln w="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normAutofit/>
          </a:bodyPr>
          <a:lstStyle>
            <a:lvl1pPr algn="l">
              <a:defRPr sz="4000" b="1" i="0" baseline="0">
                <a:solidFill>
                  <a:srgbClr val="165B82"/>
                </a:solidFill>
                <a:latin typeface="Georgia"/>
                <a:cs typeface="Georgia"/>
              </a:defRPr>
            </a:lvl1pPr>
          </a:lstStyle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53050"/>
            <a:ext cx="7848600" cy="1428750"/>
          </a:xfrm>
          <a:prstGeom prst="rect">
            <a:avLst/>
          </a:prstGeom>
          <a:ln w="0">
            <a:solidFill>
              <a:schemeClr val="tx1">
                <a:alpha val="0"/>
              </a:schemeClr>
            </a:solidFill>
          </a:ln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24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 noGrp="1"/>
          </p:cNvSpPr>
          <p:nvPr userDrawn="1"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1000" smtClean="0">
                <a:solidFill>
                  <a:srgbClr val="898989"/>
                </a:solidFill>
                <a:latin typeface="Georgia" panose="02040502050405020303" pitchFamily="18" charset="0"/>
              </a:rPr>
              <a:t>Seite </a:t>
            </a:r>
            <a:fld id="{95D53F6C-510D-4AB9-A8D1-DE22BC05E95B}" type="slidenum">
              <a:rPr lang="de-DE" altLang="de-DE" sz="1000" smtClean="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>
                <a:defRPr/>
              </a:pPr>
              <a:t>‹Nr.›</a:t>
            </a:fld>
            <a:endParaRPr lang="de-DE" altLang="de-DE" sz="1000" smtClean="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Date Placeholder 8"/>
          <p:cNvSpPr>
            <a:spLocks noGrp="1"/>
          </p:cNvSpPr>
          <p:nvPr>
            <p:ph type="dt" sz="quarter" idx="10"/>
          </p:nvPr>
        </p:nvSpPr>
        <p:spPr bwMode="auto">
          <a:xfrm>
            <a:off x="6443663" y="6356350"/>
            <a:ext cx="1328737" cy="365125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mtClean="0"/>
              <a:t>1. Dezember 2016</a:t>
            </a:r>
            <a:endParaRPr lang="de-DE" alt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/>
              <a:t>Dr. Martin Streloke, BVL Abteilung Pflanzenschutzmittel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11D62A7-B441-4D57-BF32-CB30D90016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581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1. Dezember 2016</a:t>
            </a:r>
            <a:endParaRPr lang="de-DE" altLang="de-DE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CA322DD-F12C-47F0-852B-11BBF56C39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Martin Streloke, BVL Abteilung Pflanzenschutzmittel</a:t>
            </a:r>
          </a:p>
        </p:txBody>
      </p:sp>
    </p:spTree>
    <p:extLst>
      <p:ext uri="{BB962C8B-B14F-4D97-AF65-F5344CB8AC3E}">
        <p14:creationId xmlns:p14="http://schemas.microsoft.com/office/powerpoint/2010/main" val="294832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itelaepfel_2 Kop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387725"/>
            <a:ext cx="4321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470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>
              <a:defRPr sz="4000" b="1" i="0" baseline="0">
                <a:solidFill>
                  <a:srgbClr val="165B82"/>
                </a:solidFill>
                <a:latin typeface="Georgia"/>
                <a:cs typeface="Georgia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1. Dezember 2016</a:t>
            </a:r>
            <a:endParaRPr lang="de-DE" alt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Martin Streloke, BVL Abteilung Pflanzenschutzmittel</a:t>
            </a:r>
          </a:p>
        </p:txBody>
      </p:sp>
    </p:spTree>
    <p:extLst>
      <p:ext uri="{BB962C8B-B14F-4D97-AF65-F5344CB8AC3E}">
        <p14:creationId xmlns:p14="http://schemas.microsoft.com/office/powerpoint/2010/main" val="82679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8839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6" descr="Logo-BV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314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12700" cap="flat" cmpd="sng" algn="ctr">
            <a:solidFill>
              <a:srgbClr val="165B8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6372225" y="6356350"/>
            <a:ext cx="1400175" cy="365125"/>
          </a:xfrm>
          <a:prstGeom prst="rect">
            <a:avLst/>
          </a:prstGeom>
          <a:ln w="0">
            <a:solidFill>
              <a:schemeClr val="tx1">
                <a:alpha val="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de-DE" altLang="de-DE" smtClean="0"/>
              <a:t>1. Dezember 2016</a:t>
            </a:r>
            <a:endParaRPr lang="de-DE" alt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ln w="0">
            <a:solidFill>
              <a:schemeClr val="tx1">
                <a:alpha val="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26EF3AE-CF32-4872-9C4D-BD69878CDB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de-DE" altLang="de-DE"/>
              <a:t>Dr. Martin Streloke, BVL Abteilung Pflanzenschutzmittel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1" r:id="rId2"/>
    <p:sldLayoutId id="2147483788" r:id="rId3"/>
    <p:sldLayoutId id="2147483790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undesSerif Medium"/>
          <a:ea typeface="ＭＳ Ｐゴシック" charset="0"/>
          <a:cs typeface="BundesSerif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  <a:cs typeface="BundesSerif Medium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  <a:cs typeface="BundesSerif Medium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  <a:cs typeface="BundesSerif Medium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  <a:cs typeface="BundesSerif Medium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undesSerif Medium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vl.bund.de/DE/04_Pflanzenschutzmittel/psm_faq_mindestabstaende.html?nn=1400938" TargetMode="External"/><Relationship Id="rId2" Type="http://schemas.openxmlformats.org/officeDocument/2006/relationships/hyperlink" Target="http://www.folienserie.agroscience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 bwMode="auto"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Wie weiter mit dem Pflanzenschutz</a:t>
            </a:r>
            <a:endParaRPr lang="de-DE" altLang="de-DE" dirty="0" smtClean="0"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 bwMode="auto">
          <a:xfrm>
            <a:off x="685800" y="5300663"/>
            <a:ext cx="8458200" cy="1428750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Dr. Martin Streloke, BVL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Limbach-Oberfrohna, </a:t>
            </a:r>
            <a:r>
              <a:rPr lang="de-DE" altLang="de-DE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de-DE" altLang="de-DE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Dezember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>
              <a:spcBef>
                <a:spcPct val="50000"/>
              </a:spcBef>
            </a:pPr>
            <a:r>
              <a:rPr lang="de-DE" altLang="de-DE" sz="2500" b="1" dirty="0">
                <a:solidFill>
                  <a:schemeClr val="tx2"/>
                </a:solidFill>
                <a:latin typeface="Georgia" panose="02040502050405020303" pitchFamily="18" charset="0"/>
              </a:rPr>
              <a:t>Inhalt der </a:t>
            </a:r>
            <a:r>
              <a:rPr lang="de-DE" altLang="de-DE" sz="25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PSM</a:t>
            </a:r>
            <a:r>
              <a:rPr lang="de-DE" altLang="de-DE" sz="2500" b="1" dirty="0">
                <a:solidFill>
                  <a:schemeClr val="tx2"/>
                </a:solidFill>
                <a:latin typeface="Georgia" panose="02040502050405020303" pitchFamily="18" charset="0"/>
              </a:rPr>
              <a:t>-Zulassung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61975" y="1124744"/>
            <a:ext cx="8258175" cy="470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388" tIns="71438" rIns="179388" bIns="714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/>
              <a:t>  Festsetzung der </a:t>
            </a:r>
            <a:r>
              <a:rPr lang="de-DE" altLang="de-DE" sz="1900" b="1" dirty="0"/>
              <a:t>Anwendungsgebiete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/>
            </a:r>
            <a:br>
              <a:rPr lang="de-DE" altLang="de-DE" sz="1900" dirty="0" smtClean="0"/>
            </a:br>
            <a:r>
              <a:rPr lang="de-DE" altLang="de-DE" sz="1900" dirty="0" smtClean="0"/>
              <a:t>	(Kultur, Schadorganismus und Verwendungszweck)</a:t>
            </a:r>
            <a:endParaRPr lang="de-DE" altLang="de-DE" sz="800" dirty="0"/>
          </a:p>
          <a:p>
            <a:pPr eaLnBrk="1" hangingPunct="1">
              <a:spcBef>
                <a:spcPts val="8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/>
              <a:t>  Beschreibung der </a:t>
            </a:r>
            <a:r>
              <a:rPr lang="de-DE" altLang="de-DE" sz="1900" b="1" dirty="0"/>
              <a:t>Anwendung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/>
            </a:r>
            <a:br>
              <a:rPr lang="de-DE" altLang="de-DE" sz="1900" dirty="0" smtClean="0"/>
            </a:br>
            <a:r>
              <a:rPr lang="de-DE" altLang="de-DE" sz="1900" dirty="0" smtClean="0"/>
              <a:t>	(</a:t>
            </a:r>
            <a:r>
              <a:rPr lang="de-DE" altLang="de-DE" sz="1900" dirty="0"/>
              <a:t>Anwendungstechnik,  Aufwand, etc.)</a:t>
            </a:r>
            <a:endParaRPr lang="de-DE" altLang="de-DE" sz="800" dirty="0"/>
          </a:p>
          <a:p>
            <a:pPr eaLnBrk="1" hangingPunct="1">
              <a:spcBef>
                <a:spcPts val="8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/>
              <a:t>  Einstufung zur </a:t>
            </a:r>
            <a:r>
              <a:rPr lang="de-DE" altLang="de-DE" sz="1900" b="1" dirty="0"/>
              <a:t>Bienengefährlichkeit</a:t>
            </a:r>
            <a:r>
              <a:rPr lang="de-DE" altLang="de-DE" sz="1900" dirty="0"/>
              <a:t> nach Bienenschutzverordnung</a:t>
            </a:r>
            <a:endParaRPr lang="de-DE" altLang="de-DE" sz="800" dirty="0"/>
          </a:p>
          <a:p>
            <a:pPr eaLnBrk="1" hangingPunct="1">
              <a:spcBef>
                <a:spcPts val="8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/>
              <a:t>  Festlegung von </a:t>
            </a:r>
            <a:r>
              <a:rPr lang="de-DE" altLang="de-DE" sz="1900" b="1" dirty="0"/>
              <a:t>Wartezeiten</a:t>
            </a:r>
            <a:endParaRPr lang="de-DE" altLang="de-DE" sz="800" b="1" dirty="0"/>
          </a:p>
          <a:p>
            <a:pPr eaLnBrk="1" hangingPunct="1">
              <a:spcBef>
                <a:spcPts val="8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/>
              <a:t>  Vorschriften zur </a:t>
            </a:r>
            <a:r>
              <a:rPr lang="de-DE" altLang="de-DE" sz="1900" b="1" dirty="0" smtClean="0"/>
              <a:t>Einstufung und Kennzeichnung</a:t>
            </a:r>
            <a:r>
              <a:rPr lang="de-DE" altLang="de-DE" sz="1900" dirty="0" smtClean="0"/>
              <a:t> nach </a:t>
            </a:r>
            <a:r>
              <a:rPr lang="de-DE" altLang="de-DE" sz="1900" dirty="0" err="1" smtClean="0"/>
              <a:t>GHS</a:t>
            </a:r>
            <a:r>
              <a:rPr lang="de-DE" altLang="de-DE" sz="1900" dirty="0" smtClean="0"/>
              <a:t> </a:t>
            </a:r>
            <a:br>
              <a:rPr lang="de-DE" altLang="de-DE" sz="1900" dirty="0" smtClean="0"/>
            </a:br>
            <a:r>
              <a:rPr lang="de-DE" altLang="de-DE" sz="1900" dirty="0" smtClean="0"/>
              <a:t>	(z</a:t>
            </a:r>
            <a:r>
              <a:rPr lang="de-DE" altLang="de-DE" sz="1900" dirty="0"/>
              <a:t>. B. Sicherheitshinweise, </a:t>
            </a:r>
            <a:r>
              <a:rPr lang="de-DE" altLang="de-DE" sz="1900" dirty="0" smtClean="0"/>
              <a:t>Schutzausrüstung</a:t>
            </a:r>
            <a:r>
              <a:rPr lang="de-DE" altLang="de-DE" sz="1900" dirty="0"/>
              <a:t>)</a:t>
            </a:r>
            <a:endParaRPr lang="de-DE" altLang="de-DE" sz="800" dirty="0"/>
          </a:p>
          <a:p>
            <a:pPr eaLnBrk="1" hangingPunct="1">
              <a:spcBef>
                <a:spcPts val="8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/>
              <a:t>  Festsetzung von </a:t>
            </a:r>
            <a:r>
              <a:rPr lang="de-DE" altLang="de-DE" sz="1900" b="1" dirty="0"/>
              <a:t>Anwendungsbestimmungen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/>
            </a:r>
            <a:br>
              <a:rPr lang="de-DE" altLang="de-DE" sz="1900" dirty="0" smtClean="0"/>
            </a:br>
            <a:r>
              <a:rPr lang="de-DE" altLang="de-DE" sz="1900" dirty="0" smtClean="0"/>
              <a:t>	(z</a:t>
            </a:r>
            <a:r>
              <a:rPr lang="de-DE" altLang="de-DE" sz="1900" dirty="0"/>
              <a:t>. B. Mindestabstände </a:t>
            </a:r>
            <a:r>
              <a:rPr lang="de-DE" altLang="de-DE" sz="1900" dirty="0" smtClean="0"/>
              <a:t>zu Oberflächengewässern</a:t>
            </a:r>
            <a:r>
              <a:rPr lang="de-DE" altLang="de-DE" sz="1900" dirty="0"/>
              <a:t>)</a:t>
            </a:r>
            <a:endParaRPr lang="de-DE" altLang="de-DE" sz="800" dirty="0"/>
          </a:p>
          <a:p>
            <a:pPr eaLnBrk="1" hangingPunct="1">
              <a:spcBef>
                <a:spcPts val="8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/>
              <a:t>  Eignung für berufliche und nichtberufliche </a:t>
            </a:r>
            <a:r>
              <a:rPr lang="de-DE" altLang="de-DE" sz="1900" b="1" dirty="0"/>
              <a:t>Anwender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/>
            </a:r>
            <a:br>
              <a:rPr lang="de-DE" altLang="de-DE" sz="1900" dirty="0" smtClean="0"/>
            </a:br>
            <a:r>
              <a:rPr lang="de-DE" altLang="de-DE" sz="1900" dirty="0" smtClean="0"/>
              <a:t>	(speziell: </a:t>
            </a:r>
            <a:r>
              <a:rPr lang="de-DE" altLang="de-DE" sz="1900" dirty="0"/>
              <a:t>Haus- </a:t>
            </a:r>
            <a:r>
              <a:rPr lang="de-DE" altLang="de-DE" sz="1900" dirty="0" smtClean="0"/>
              <a:t>und </a:t>
            </a:r>
            <a:r>
              <a:rPr lang="de-DE" altLang="de-DE" sz="1900" dirty="0"/>
              <a:t>Kleingartenbereich)</a:t>
            </a:r>
          </a:p>
        </p:txBody>
      </p:sp>
    </p:spTree>
    <p:extLst>
      <p:ext uri="{BB962C8B-B14F-4D97-AF65-F5344CB8AC3E}">
        <p14:creationId xmlns:p14="http://schemas.microsoft.com/office/powerpoint/2010/main" val="19942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Grundwasser</a:t>
            </a:r>
            <a:endParaRPr lang="de-DE" altLang="de-DE" sz="2500" b="1" dirty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2204864"/>
            <a:ext cx="7924800" cy="396044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900" b="1" dirty="0" smtClean="0">
                <a:solidFill>
                  <a:srgbClr val="165B8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Einheitliche Grundsätze für die Bewertung und Zulassung von Pflanzenschutzmitteln (VO (EG) Nr. 546/2011) </a:t>
            </a:r>
          </a:p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de-DE" altLang="de-DE" sz="900" b="1" dirty="0" smtClean="0">
              <a:solidFill>
                <a:srgbClr val="165B8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None/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Die Zulassung wird u.a. nur erteilt</a:t>
            </a: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5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wenn der Wirkstoff auf europäischer Ebene positiv bewertet wurde</a:t>
            </a:r>
            <a:endParaRPr lang="de-DE" altLang="de-DE" sz="9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500"/>
              </a:spcBef>
              <a:defRPr/>
            </a:pPr>
            <a:endParaRPr lang="de-DE" altLang="de-DE" sz="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5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wenn die erwartete Konzentration im Grundwasser den Grenzwert von 0,1 µg/l nicht überschreitet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609600" y="1429628"/>
            <a:ext cx="7924800" cy="63122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Rechtlicher Rahmen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Grundwasser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836712"/>
            <a:ext cx="8478838" cy="5519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0" tIns="40005" rIns="80010" bIns="40005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44575" eaLnBrk="1" hangingPunct="1">
              <a:spcBef>
                <a:spcPct val="0"/>
              </a:spcBef>
              <a:buNone/>
              <a:defRPr/>
            </a:pPr>
            <a:r>
              <a:rPr lang="de-DE" altLang="de-DE" sz="1900" b="1" dirty="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Beispiel </a:t>
            </a:r>
            <a:r>
              <a:rPr lang="de-DE" altLang="de-DE" sz="1900" b="1" dirty="0" smtClean="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EU-Wirkstoffgenehmigung</a:t>
            </a:r>
          </a:p>
          <a:p>
            <a:pPr marL="0" indent="0" defTabSz="1044575" eaLnBrk="1" hangingPunct="1">
              <a:spcBef>
                <a:spcPct val="0"/>
              </a:spcBef>
              <a:buNone/>
              <a:defRPr/>
            </a:pPr>
            <a:endParaRPr lang="de-DE" altLang="de-DE" sz="900" b="1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defTabSz="1044575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Wirkstoff M</a:t>
            </a:r>
            <a:r>
              <a:rPr lang="de-DE" altLang="de-DE" sz="19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(Durchführungsverordnung (EU) Nr. 540/2011) </a:t>
            </a:r>
          </a:p>
          <a:p>
            <a:pPr marL="0" indent="0" defTabSz="1044575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TEIL A   Nur Anwendungen als Herbizid dürfen zugelassen werden. Anwendung von </a:t>
            </a:r>
            <a:r>
              <a:rPr lang="de-DE" altLang="de-DE" sz="1600" b="1" dirty="0" smtClean="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höchstens 1,0 kg/ha nur jedes dritte Jahr auf demselben Feld.</a:t>
            </a:r>
          </a:p>
          <a:p>
            <a:pPr marL="0" indent="0" defTabSz="1044575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8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044575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TEIL B   …. achten die Mitgliedstaaten insbesondere auf</a:t>
            </a:r>
          </a:p>
          <a:p>
            <a:pPr defTabSz="1044575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den </a:t>
            </a:r>
            <a:r>
              <a:rPr lang="de-DE" altLang="de-DE" sz="1600" b="1" dirty="0" smtClean="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Schutz von Wasserorganismen;</a:t>
            </a:r>
          </a:p>
          <a:p>
            <a:pPr defTabSz="1044575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den </a:t>
            </a:r>
            <a:r>
              <a:rPr lang="de-DE" altLang="de-DE" sz="1600" b="1" dirty="0" smtClean="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Schutz des Grundwassers</a:t>
            </a:r>
            <a:r>
              <a:rPr lang="de-DE" altLang="de-DE" sz="1600" dirty="0" smtClean="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wenn der Wirkstoff in Gebieten mit empfindlichen Böden und/oder unter besonderen klimatischen Bedingungen ausgebracht wird.</a:t>
            </a:r>
          </a:p>
          <a:p>
            <a:pPr defTabSz="1044575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… </a:t>
            </a:r>
          </a:p>
          <a:p>
            <a:pPr marL="0" indent="0" defTabSz="1044575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9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044575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Die Zulassungsbedingungen sollten Maßnahmen zur Risikobegrenzung umfassen, und in empfindlichen Gebieten … ggf. zur Überprüfung möglicher Grundwasserkontamination durch die Metaboliten </a:t>
            </a:r>
            <a:r>
              <a:rPr lang="de-DE" altLang="de-DE" sz="16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479M04</a:t>
            </a: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de-DE" altLang="de-DE" sz="16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479M08</a:t>
            </a: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de-DE" altLang="de-DE" sz="16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479M09</a:t>
            </a: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de-DE" altLang="de-DE" sz="16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479M11</a:t>
            </a: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und </a:t>
            </a:r>
            <a:r>
              <a:rPr lang="de-DE" altLang="de-DE" sz="16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479M12</a:t>
            </a:r>
            <a:r>
              <a:rPr lang="de-DE" altLang="de-DE" sz="1600" dirty="0" smtClean="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de-DE" altLang="de-DE" sz="1600" b="1" dirty="0" smtClean="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Überwachungsprogramme </a:t>
            </a:r>
            <a:r>
              <a:rPr lang="de-DE" altLang="de-DE" sz="1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eingeleitet werden….</a:t>
            </a:r>
          </a:p>
          <a:p>
            <a:pPr defTabSz="1044575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de-DE" altLang="de-DE" sz="16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044575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80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9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Grundwasser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pic>
        <p:nvPicPr>
          <p:cNvPr id="7" name="Bild 5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1" y="3253791"/>
            <a:ext cx="2252130" cy="7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/>
          <p:cNvPicPr>
            <a:picLocks noChangeAspect="1" noChangeArrowheads="1"/>
          </p:cNvPicPr>
          <p:nvPr/>
        </p:nvPicPr>
        <p:blipFill>
          <a:blip r:embed="rId3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4026495"/>
            <a:ext cx="28305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3529" y="1680641"/>
            <a:ext cx="6262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Abschätzung der Einträge durch Versickerung </a:t>
            </a:r>
            <a:br>
              <a:rPr lang="de-DE" altLang="de-DE" sz="2000" b="1" u="sng" dirty="0">
                <a:solidFill>
                  <a:srgbClr val="800000"/>
                </a:solidFill>
                <a:latin typeface="Calibri" panose="020F0502020204030204" pitchFamily="34" charset="0"/>
              </a:rPr>
            </a:br>
            <a:r>
              <a:rPr lang="de-DE" altLang="de-DE" sz="20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bzw. Uferfiltration aus Oberflächengewässer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48064" y="2000845"/>
            <a:ext cx="39925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89C192"/>
              </a:buClr>
              <a:buFont typeface="Wingdings" panose="05000000000000000000" pitchFamily="2" charset="2"/>
              <a:buChar char=""/>
            </a:pPr>
            <a:r>
              <a:rPr lang="de-DE" altLang="de-DE" dirty="0">
                <a:cs typeface="Arial" panose="020B0604020202020204" pitchFamily="34" charset="0"/>
              </a:rPr>
              <a:t>wichtige Eingangsgrößen:</a:t>
            </a:r>
          </a:p>
          <a:p>
            <a:pPr lvl="1" eaLnBrk="1" hangingPunct="1">
              <a:spcBef>
                <a:spcPts val="600"/>
              </a:spcBef>
              <a:buClr>
                <a:srgbClr val="89C192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Aufwandmenge</a:t>
            </a:r>
          </a:p>
          <a:p>
            <a:pPr lvl="1" eaLnBrk="1" hangingPunct="1">
              <a:spcBef>
                <a:spcPts val="600"/>
              </a:spcBef>
              <a:buClr>
                <a:srgbClr val="89C192"/>
              </a:buClr>
              <a:buFont typeface="Arial" panose="020B0604020202020204" pitchFamily="34" charset="0"/>
              <a:buChar char="•"/>
            </a:pPr>
            <a:r>
              <a:rPr lang="de-DE" altLang="de-DE" dirty="0" err="1">
                <a:cs typeface="Arial" panose="020B0604020202020204" pitchFamily="34" charset="0"/>
              </a:rPr>
              <a:t>Interzeption</a:t>
            </a:r>
            <a:r>
              <a:rPr lang="de-DE" altLang="de-DE" dirty="0">
                <a:cs typeface="Arial" panose="020B0604020202020204" pitchFamily="34" charset="0"/>
              </a:rPr>
              <a:t> durch die Kulturpflanze (Stadium der Kultur)</a:t>
            </a:r>
          </a:p>
          <a:p>
            <a:pPr lvl="1" eaLnBrk="1" hangingPunct="1">
              <a:spcBef>
                <a:spcPts val="600"/>
              </a:spcBef>
              <a:buClr>
                <a:srgbClr val="89C192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Abbau (DT</a:t>
            </a:r>
            <a:r>
              <a:rPr lang="de-DE" altLang="de-DE" baseline="-25000" dirty="0">
                <a:cs typeface="Arial" panose="020B0604020202020204" pitchFamily="34" charset="0"/>
              </a:rPr>
              <a:t>50</a:t>
            </a:r>
            <a:r>
              <a:rPr lang="de-DE" altLang="de-DE" dirty="0">
                <a:cs typeface="Arial" panose="020B0604020202020204" pitchFamily="34" charset="0"/>
              </a:rPr>
              <a:t>) und Adsorption (Koc-Wert) im Boden</a:t>
            </a:r>
          </a:p>
          <a:p>
            <a:pPr lvl="1" eaLnBrk="1" hangingPunct="1">
              <a:spcBef>
                <a:spcPts val="600"/>
              </a:spcBef>
              <a:buClr>
                <a:srgbClr val="89C192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Zeitpunkt der Anwendung</a:t>
            </a:r>
          </a:p>
          <a:p>
            <a:pPr eaLnBrk="1" hangingPunct="1">
              <a:spcBef>
                <a:spcPts val="1200"/>
              </a:spcBef>
              <a:buClr>
                <a:srgbClr val="89C192"/>
              </a:buClr>
              <a:buFont typeface="Wingdings" panose="05000000000000000000" pitchFamily="2" charset="2"/>
              <a:buChar char=""/>
            </a:pPr>
            <a:r>
              <a:rPr lang="de-DE" altLang="de-DE" dirty="0">
                <a:cs typeface="Arial" panose="020B0604020202020204" pitchFamily="34" charset="0"/>
              </a:rPr>
              <a:t>Berechnungen (Computer-modelle PELMO/ PEARL und EXPOSIT)</a:t>
            </a:r>
          </a:p>
          <a:p>
            <a:pPr eaLnBrk="1" hangingPunct="1">
              <a:spcBef>
                <a:spcPts val="1200"/>
              </a:spcBef>
              <a:buClr>
                <a:srgbClr val="89C192"/>
              </a:buClr>
              <a:buFont typeface="Wingdings" panose="05000000000000000000" pitchFamily="2" charset="2"/>
              <a:buChar char=""/>
            </a:pPr>
            <a:r>
              <a:rPr lang="de-DE" altLang="de-DE" dirty="0">
                <a:cs typeface="Arial" panose="020B0604020202020204" pitchFamily="34" charset="0"/>
              </a:rPr>
              <a:t>Untersuchung zur Versickerung (z.B. Lysimeter-Studie)</a:t>
            </a: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flipH="1" flipV="1">
            <a:off x="1817688" y="3737570"/>
            <a:ext cx="1408112" cy="461962"/>
          </a:xfrm>
          <a:prstGeom prst="line">
            <a:avLst/>
          </a:prstGeom>
          <a:noFill/>
          <a:ln w="28575" cap="rnd">
            <a:solidFill>
              <a:schemeClr val="bg2">
                <a:lumMod val="50000"/>
              </a:schemeClr>
            </a:solidFill>
            <a:round/>
            <a:headEnd type="arrow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de-DE" sz="2000">
              <a:latin typeface="Calibri" pitchFamily="34" charset="0"/>
              <a:cs typeface="Arial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flipH="1" flipV="1">
            <a:off x="1055688" y="4121745"/>
            <a:ext cx="0" cy="1254125"/>
          </a:xfrm>
          <a:prstGeom prst="line">
            <a:avLst/>
          </a:prstGeom>
          <a:noFill/>
          <a:ln w="28575" cap="rnd">
            <a:solidFill>
              <a:schemeClr val="bg2">
                <a:lumMod val="50000"/>
              </a:schemeClr>
            </a:solidFill>
            <a:prstDash val="dash"/>
            <a:round/>
            <a:headEnd type="arrow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de-DE" sz="2000">
              <a:latin typeface="Calibri" pitchFamily="34" charset="0"/>
              <a:cs typeface="Arial" charset="0"/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>
            <a:off x="1812925" y="4678957"/>
            <a:ext cx="1231900" cy="720725"/>
          </a:xfrm>
          <a:custGeom>
            <a:avLst/>
            <a:gdLst>
              <a:gd name="T0" fmla="*/ 0 w 776"/>
              <a:gd name="T1" fmla="*/ 454 h 454"/>
              <a:gd name="T2" fmla="*/ 776 w 776"/>
              <a:gd name="T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76" h="454">
                <a:moveTo>
                  <a:pt x="0" y="454"/>
                </a:moveTo>
                <a:lnTo>
                  <a:pt x="776" y="0"/>
                </a:lnTo>
              </a:path>
            </a:pathLst>
          </a:custGeom>
          <a:noFill/>
          <a:ln w="28575" cap="rnd">
            <a:solidFill>
              <a:srgbClr val="404040"/>
            </a:solidFill>
            <a:prstDash val="dash"/>
            <a:round/>
            <a:headEnd type="arrow" w="med" len="med"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15" name="Textfeld 338"/>
          <p:cNvSpPr txBox="1">
            <a:spLocks noChangeArrowheads="1"/>
          </p:cNvSpPr>
          <p:nvPr/>
        </p:nvSpPr>
        <p:spPr bwMode="auto">
          <a:xfrm>
            <a:off x="2595563" y="5002807"/>
            <a:ext cx="1362075" cy="336550"/>
          </a:xfrm>
          <a:prstGeom prst="rect">
            <a:avLst/>
          </a:prstGeom>
          <a:gradFill flip="none" rotWithShape="1">
            <a:gsLst>
              <a:gs pos="0">
                <a:srgbClr val="996633"/>
              </a:gs>
              <a:gs pos="75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600" b="1" smtClean="0"/>
              <a:t>Uferfiltration</a:t>
            </a:r>
          </a:p>
        </p:txBody>
      </p:sp>
      <p:sp>
        <p:nvSpPr>
          <p:cNvPr id="16" name="Textfeld 318"/>
          <p:cNvSpPr txBox="1">
            <a:spLocks noChangeArrowheads="1"/>
          </p:cNvSpPr>
          <p:nvPr/>
        </p:nvSpPr>
        <p:spPr bwMode="auto">
          <a:xfrm>
            <a:off x="3117850" y="3274020"/>
            <a:ext cx="1931988" cy="5810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5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600" b="1" smtClean="0">
                <a:latin typeface="Calibri" pitchFamily="34" charset="0"/>
              </a:rPr>
              <a:t>Oberflächenabfluss ggf. mit Erosion</a:t>
            </a:r>
          </a:p>
        </p:txBody>
      </p:sp>
      <p:sp>
        <p:nvSpPr>
          <p:cNvPr id="17" name="Textfeld 338"/>
          <p:cNvSpPr txBox="1">
            <a:spLocks noChangeArrowheads="1"/>
          </p:cNvSpPr>
          <p:nvPr/>
        </p:nvSpPr>
        <p:spPr bwMode="auto">
          <a:xfrm>
            <a:off x="600075" y="5437782"/>
            <a:ext cx="1362075" cy="336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600" b="1" smtClean="0">
                <a:latin typeface="Calibri" pitchFamily="34" charset="0"/>
              </a:rPr>
              <a:t>Grundwasser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17688" y="3936007"/>
            <a:ext cx="420687" cy="231775"/>
            <a:chOff x="962025" y="5897563"/>
            <a:chExt cx="420688" cy="231775"/>
          </a:xfrm>
        </p:grpSpPr>
        <p:sp>
          <p:nvSpPr>
            <p:cNvPr id="19" name="AutoShape 69"/>
            <p:cNvSpPr>
              <a:spLocks noChangeArrowheads="1"/>
            </p:cNvSpPr>
            <p:nvPr/>
          </p:nvSpPr>
          <p:spPr bwMode="auto">
            <a:xfrm rot="6731115">
              <a:off x="1129507" y="5730082"/>
              <a:ext cx="85725" cy="420688"/>
            </a:xfrm>
            <a:prstGeom prst="can">
              <a:avLst>
                <a:gd name="adj" fmla="val 36806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1108075" y="6038851"/>
              <a:ext cx="65087" cy="90487"/>
            </a:xfrm>
            <a:custGeom>
              <a:avLst/>
              <a:gdLst>
                <a:gd name="T0" fmla="*/ 364 w 764"/>
                <a:gd name="T1" fmla="*/ 0 h 1127"/>
                <a:gd name="T2" fmla="*/ 252 w 764"/>
                <a:gd name="T3" fmla="*/ 272 h 1127"/>
                <a:gd name="T4" fmla="*/ 156 w 764"/>
                <a:gd name="T5" fmla="*/ 488 h 1127"/>
                <a:gd name="T6" fmla="*/ 12 w 764"/>
                <a:gd name="T7" fmla="*/ 776 h 1127"/>
                <a:gd name="T8" fmla="*/ 84 w 764"/>
                <a:gd name="T9" fmla="*/ 1008 h 1127"/>
                <a:gd name="T10" fmla="*/ 394 w 764"/>
                <a:gd name="T11" fmla="*/ 1126 h 1127"/>
                <a:gd name="T12" fmla="*/ 692 w 764"/>
                <a:gd name="T13" fmla="*/ 1000 h 1127"/>
                <a:gd name="T14" fmla="*/ 748 w 764"/>
                <a:gd name="T15" fmla="*/ 776 h 1127"/>
                <a:gd name="T16" fmla="*/ 596 w 764"/>
                <a:gd name="T17" fmla="*/ 496 h 1127"/>
                <a:gd name="T18" fmla="*/ 356 w 764"/>
                <a:gd name="T19" fmla="*/ 0 h 1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4"/>
                <a:gd name="T31" fmla="*/ 0 h 1127"/>
                <a:gd name="T32" fmla="*/ 764 w 764"/>
                <a:gd name="T33" fmla="*/ 1127 h 1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4" h="1127">
                  <a:moveTo>
                    <a:pt x="364" y="0"/>
                  </a:moveTo>
                  <a:cubicBezTo>
                    <a:pt x="347" y="45"/>
                    <a:pt x="287" y="191"/>
                    <a:pt x="252" y="272"/>
                  </a:cubicBezTo>
                  <a:cubicBezTo>
                    <a:pt x="217" y="353"/>
                    <a:pt x="196" y="404"/>
                    <a:pt x="156" y="488"/>
                  </a:cubicBezTo>
                  <a:cubicBezTo>
                    <a:pt x="116" y="572"/>
                    <a:pt x="24" y="689"/>
                    <a:pt x="12" y="776"/>
                  </a:cubicBezTo>
                  <a:cubicBezTo>
                    <a:pt x="0" y="863"/>
                    <a:pt x="20" y="950"/>
                    <a:pt x="84" y="1008"/>
                  </a:cubicBezTo>
                  <a:cubicBezTo>
                    <a:pt x="148" y="1066"/>
                    <a:pt x="293" y="1127"/>
                    <a:pt x="394" y="1126"/>
                  </a:cubicBezTo>
                  <a:cubicBezTo>
                    <a:pt x="495" y="1125"/>
                    <a:pt x="633" y="1058"/>
                    <a:pt x="692" y="1000"/>
                  </a:cubicBezTo>
                  <a:cubicBezTo>
                    <a:pt x="751" y="942"/>
                    <a:pt x="764" y="860"/>
                    <a:pt x="748" y="776"/>
                  </a:cubicBezTo>
                  <a:cubicBezTo>
                    <a:pt x="732" y="692"/>
                    <a:pt x="661" y="625"/>
                    <a:pt x="596" y="496"/>
                  </a:cubicBezTo>
                  <a:cubicBezTo>
                    <a:pt x="531" y="367"/>
                    <a:pt x="406" y="103"/>
                    <a:pt x="356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de-DE" sz="2000"/>
            </a:p>
          </p:txBody>
        </p:sp>
      </p:grpSp>
      <p:sp>
        <p:nvSpPr>
          <p:cNvPr id="21" name="Line 46"/>
          <p:cNvSpPr>
            <a:spLocks noChangeShapeType="1"/>
          </p:cNvSpPr>
          <p:nvPr/>
        </p:nvSpPr>
        <p:spPr bwMode="auto">
          <a:xfrm flipH="1" flipV="1">
            <a:off x="2165350" y="3564532"/>
            <a:ext cx="1408113" cy="461963"/>
          </a:xfrm>
          <a:prstGeom prst="line">
            <a:avLst/>
          </a:prstGeom>
          <a:noFill/>
          <a:ln w="28575" cap="rnd">
            <a:solidFill>
              <a:schemeClr val="bg2">
                <a:lumMod val="50000"/>
              </a:schemeClr>
            </a:solidFill>
            <a:round/>
            <a:headEnd type="arrow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de-DE" sz="2000">
              <a:latin typeface="Calibri" pitchFamily="34" charset="0"/>
              <a:cs typeface="Arial" charset="0"/>
            </a:endParaRPr>
          </a:p>
        </p:txBody>
      </p:sp>
      <p:sp>
        <p:nvSpPr>
          <p:cNvPr id="22" name="Textfeld 338"/>
          <p:cNvSpPr txBox="1">
            <a:spLocks noChangeArrowheads="1"/>
          </p:cNvSpPr>
          <p:nvPr/>
        </p:nvSpPr>
        <p:spPr bwMode="auto">
          <a:xfrm>
            <a:off x="1636713" y="4199532"/>
            <a:ext cx="1057275" cy="336550"/>
          </a:xfrm>
          <a:prstGeom prst="rect">
            <a:avLst/>
          </a:prstGeom>
          <a:gradFill flip="none" rotWithShape="1">
            <a:gsLst>
              <a:gs pos="0">
                <a:srgbClr val="996633"/>
              </a:gs>
              <a:gs pos="75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1600" b="1" smtClean="0">
                <a:latin typeface="Calibri" pitchFamily="34" charset="0"/>
              </a:rPr>
              <a:t>Drainage</a:t>
            </a:r>
          </a:p>
        </p:txBody>
      </p:sp>
      <p:pic>
        <p:nvPicPr>
          <p:cNvPr id="2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32682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7"/>
          <p:cNvSpPr txBox="1">
            <a:spLocks/>
          </p:cNvSpPr>
          <p:nvPr/>
        </p:nvSpPr>
        <p:spPr bwMode="auto">
          <a:xfrm>
            <a:off x="251520" y="908720"/>
            <a:ext cx="7924800" cy="79469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Zulassungsverfahren: Expositionsabschätzung für das Grundwasser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Grundwasser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609600" y="1219200"/>
            <a:ext cx="7924800" cy="63122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Grenz- und Leitwerte für das Risikomanagement für Pflanzenschutzmittel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8663" y="2804939"/>
            <a:ext cx="2519362" cy="1296988"/>
          </a:xfrm>
          <a:prstGeom prst="rect">
            <a:avLst/>
          </a:prstGeom>
          <a:solidFill>
            <a:srgbClr val="8AADC0"/>
          </a:solidFill>
          <a:ln w="9525">
            <a:solidFill>
              <a:srgbClr val="8AAD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1900" b="1">
                <a:solidFill>
                  <a:srgbClr val="000000"/>
                </a:solidFill>
              </a:rPr>
              <a:t>Wirkstoff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1900" b="1">
                <a:solidFill>
                  <a:srgbClr val="000000"/>
                </a:solidFill>
              </a:rPr>
              <a:t>&gt; 0,1 µg/L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1538" y="2804939"/>
            <a:ext cx="2519362" cy="1296988"/>
          </a:xfrm>
          <a:prstGeom prst="rect">
            <a:avLst/>
          </a:prstGeom>
          <a:solidFill>
            <a:srgbClr val="74B917"/>
          </a:solidFill>
          <a:ln w="9525">
            <a:solidFill>
              <a:srgbClr val="74B91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de-DE" altLang="de-DE" sz="1900" b="1" dirty="0">
                <a:solidFill>
                  <a:srgbClr val="000000"/>
                </a:solidFill>
              </a:rPr>
              <a:t>relevanter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1900" b="1" dirty="0">
                <a:solidFill>
                  <a:srgbClr val="000000"/>
                </a:solidFill>
              </a:rPr>
              <a:t>Metabolit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1900" b="1" dirty="0">
                <a:solidFill>
                  <a:srgbClr val="000000"/>
                </a:solidFill>
              </a:rPr>
              <a:t>&gt; 0,1 µg/L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84888" y="2803352"/>
            <a:ext cx="2519362" cy="1296987"/>
          </a:xfrm>
          <a:prstGeom prst="rect">
            <a:avLst/>
          </a:prstGeom>
          <a:solidFill>
            <a:srgbClr val="890D48"/>
          </a:solidFill>
          <a:ln w="9525">
            <a:solidFill>
              <a:srgbClr val="890D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1900" b="1" dirty="0">
                <a:solidFill>
                  <a:srgbClr val="FFFFFF"/>
                </a:solidFill>
              </a:rPr>
              <a:t>nicht relevanter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1900" b="1" dirty="0">
                <a:solidFill>
                  <a:srgbClr val="FFFFFF"/>
                </a:solidFill>
              </a:rPr>
              <a:t>Metabolit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de-DE" altLang="de-DE" sz="1900" b="1" dirty="0">
                <a:solidFill>
                  <a:srgbClr val="FFFFFF"/>
                </a:solidFill>
              </a:rPr>
              <a:t>&gt; 10,0 µg/L</a:t>
            </a:r>
            <a:endParaRPr lang="de-DE" altLang="de-DE" sz="1900" dirty="0">
              <a:solidFill>
                <a:srgbClr val="FFFFFF"/>
              </a:solidFill>
            </a:endParaRPr>
          </a:p>
        </p:txBody>
      </p:sp>
      <p:sp>
        <p:nvSpPr>
          <p:cNvPr id="1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 dirty="0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Subtitle 9"/>
          <p:cNvSpPr>
            <a:spLocks/>
          </p:cNvSpPr>
          <p:nvPr/>
        </p:nvSpPr>
        <p:spPr bwMode="auto">
          <a:xfrm>
            <a:off x="609600" y="2204864"/>
            <a:ext cx="79248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2300" dirty="0" smtClean="0">
                <a:cs typeface="Arial" panose="020B0604020202020204" pitchFamily="34" charset="0"/>
              </a:rPr>
              <a:t>Prognostizierte mögliche Grundwassereinträge </a:t>
            </a:r>
            <a:r>
              <a:rPr lang="de-DE" altLang="de-DE" sz="2300" dirty="0">
                <a:cs typeface="Arial" panose="020B0604020202020204" pitchFamily="34" charset="0"/>
              </a:rPr>
              <a:t>von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3646617" y="4245074"/>
            <a:ext cx="4952871" cy="1891307"/>
            <a:chOff x="3646617" y="4437111"/>
            <a:chExt cx="4952871" cy="189130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094413" y="4437111"/>
              <a:ext cx="2505075" cy="1584177"/>
            </a:xfrm>
            <a:prstGeom prst="rect">
              <a:avLst/>
            </a:prstGeom>
            <a:noFill/>
            <a:ln w="38100">
              <a:solidFill>
                <a:srgbClr val="890D4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90D4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de-DE" altLang="de-DE" sz="1900" b="1" dirty="0"/>
                <a:t>GOW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de-DE" altLang="de-DE" sz="1600" b="1" dirty="0" smtClean="0"/>
                <a:t>Gesundheitlicher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de-DE" altLang="de-DE" sz="1600" b="1" dirty="0" smtClean="0"/>
                <a:t>Orientierungswert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de-DE" altLang="de-DE" b="1" dirty="0" smtClean="0">
                  <a:solidFill>
                    <a:schemeClr val="hlink"/>
                  </a:solidFill>
                </a:rPr>
                <a:t>&gt; 3,0 </a:t>
              </a:r>
              <a:r>
                <a:rPr lang="de-DE" altLang="de-DE" b="1" dirty="0">
                  <a:solidFill>
                    <a:schemeClr val="hlink"/>
                  </a:solidFill>
                </a:rPr>
                <a:t>µg/L bzw. </a:t>
              </a:r>
              <a:endParaRPr lang="de-DE" altLang="de-DE" b="1" dirty="0" smtClean="0">
                <a:solidFill>
                  <a:schemeClr val="hlink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de-DE" altLang="de-DE" b="1" dirty="0" smtClean="0">
                  <a:solidFill>
                    <a:schemeClr val="hlink"/>
                  </a:solidFill>
                </a:rPr>
                <a:t>&gt; 1,0 </a:t>
              </a:r>
              <a:r>
                <a:rPr lang="de-DE" altLang="de-DE" b="1" dirty="0">
                  <a:solidFill>
                    <a:schemeClr val="hlink"/>
                  </a:solidFill>
                </a:rPr>
                <a:t>µg/L </a:t>
              </a:r>
            </a:p>
          </p:txBody>
        </p:sp>
        <p:sp>
          <p:nvSpPr>
            <p:cNvPr id="16" name="Ellipse 15"/>
            <p:cNvSpPr/>
            <p:nvPr/>
          </p:nvSpPr>
          <p:spPr>
            <a:xfrm rot="20982372">
              <a:off x="3646617" y="4613395"/>
              <a:ext cx="2735956" cy="17150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65B8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KEIN</a:t>
              </a:r>
            </a:p>
            <a:p>
              <a:pPr algn="ctr"/>
              <a:r>
                <a:rPr lang="de-DE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Leitwert im Risiko-</a:t>
              </a:r>
            </a:p>
            <a:p>
              <a:pPr algn="ctr"/>
              <a:r>
                <a:rPr lang="de-DE" sz="2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  <a:endPara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Grundwasser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457199" y="980653"/>
            <a:ext cx="8363273" cy="84635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Funde in Bereich des </a:t>
            </a:r>
            <a:r>
              <a:rPr lang="de-DE" altLang="de-DE" sz="2500" b="1" dirty="0" err="1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Erftverbandes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</a:rPr>
              <a:t>Metabolit DC</a:t>
            </a:r>
            <a:endParaRPr lang="de-DE" altLang="de-DE" sz="2500" b="1" dirty="0">
              <a:solidFill>
                <a:srgbClr val="165B82"/>
              </a:solidFill>
              <a:latin typeface="Georgia" panose="02040502050405020303" pitchFamily="18" charset="0"/>
            </a:endParaRPr>
          </a:p>
          <a:p>
            <a:pPr algn="l" eaLnBrk="1" hangingPunct="1"/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36316"/>
            <a:ext cx="6376988" cy="4545012"/>
          </a:xfrm>
          <a:prstGeom prst="rect">
            <a:avLst/>
          </a:prstGeom>
          <a:solidFill>
            <a:srgbClr val="DBEDF9"/>
          </a:solidFill>
          <a:ln>
            <a:noFill/>
          </a:ln>
          <a:extLst/>
        </p:spPr>
      </p:pic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6732240" y="1293157"/>
            <a:ext cx="1929607" cy="4739759"/>
          </a:xfrm>
          <a:prstGeom prst="rect">
            <a:avLst/>
          </a:prstGeom>
          <a:solidFill>
            <a:srgbClr val="DBEDF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 sz="1400" dirty="0" smtClean="0"/>
          </a:p>
          <a:p>
            <a:pPr algn="r"/>
            <a:r>
              <a:rPr lang="de-DE" altLang="de-DE" b="1" dirty="0" smtClean="0"/>
              <a:t>Rübenanbau-gebiet </a:t>
            </a:r>
            <a:r>
              <a:rPr lang="de-DE" altLang="de-DE" b="1" dirty="0"/>
              <a:t>in der Kölner </a:t>
            </a:r>
            <a:r>
              <a:rPr lang="de-DE" altLang="de-DE" b="1" dirty="0" smtClean="0"/>
              <a:t>Bucht (</a:t>
            </a:r>
            <a:r>
              <a:rPr lang="de-DE" altLang="de-DE" b="1" dirty="0" err="1" smtClean="0"/>
              <a:t>Erftverband</a:t>
            </a:r>
            <a:r>
              <a:rPr lang="de-DE" altLang="de-DE" b="1" dirty="0" smtClean="0"/>
              <a:t>):</a:t>
            </a:r>
          </a:p>
          <a:p>
            <a:pPr algn="r"/>
            <a:endParaRPr lang="de-DE" altLang="de-DE" dirty="0"/>
          </a:p>
          <a:p>
            <a:pPr algn="r"/>
            <a:r>
              <a:rPr lang="de-DE" altLang="de-DE" dirty="0"/>
              <a:t>Auftreten von </a:t>
            </a:r>
            <a:r>
              <a:rPr lang="de-DE" altLang="de-DE" dirty="0" smtClean="0"/>
              <a:t>DC</a:t>
            </a:r>
          </a:p>
          <a:p>
            <a:pPr algn="r"/>
            <a:endParaRPr lang="de-DE" altLang="de-DE" dirty="0"/>
          </a:p>
          <a:p>
            <a:pPr algn="r"/>
            <a:r>
              <a:rPr lang="de-DE" altLang="de-DE" dirty="0" smtClean="0"/>
              <a:t>sehr dichte, gut interpretierbare Datenlage, Meldung an BVL im Juni 2015</a:t>
            </a:r>
          </a:p>
          <a:p>
            <a:pPr algn="r"/>
            <a:endParaRPr lang="de-DE" altLang="de-DE" dirty="0"/>
          </a:p>
          <a:p>
            <a:pPr algn="r"/>
            <a:r>
              <a:rPr lang="de-DE" altLang="de-DE" dirty="0" smtClean="0"/>
              <a:t>Korrelation mit Rübenanbau</a:t>
            </a:r>
            <a:endParaRPr lang="de-DE" altLang="de-DE" dirty="0"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837903"/>
            <a:ext cx="3944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9" y="1845419"/>
            <a:ext cx="3927056" cy="45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684213" y="5825703"/>
            <a:ext cx="874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600"/>
              <a:t>n = 633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04148" y="3357587"/>
            <a:ext cx="2231267" cy="2880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marL="0" lvl="2"/>
            <a:r>
              <a:rPr lang="de-DE" dirty="0" smtClean="0">
                <a:cs typeface="Arial" pitchFamily="34" charset="0"/>
              </a:rPr>
              <a:t>&gt;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3 µg/L: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158 Messstellen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dirty="0">
                <a:latin typeface="Arial" pitchFamily="34" charset="0"/>
                <a:cs typeface="Arial" pitchFamily="34" charset="0"/>
              </a:rPr>
              <a:t>33 Brunnen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	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de-DE" dirty="0" smtClean="0">
                <a:latin typeface="Arial" pitchFamily="34" charset="0"/>
                <a:cs typeface="Arial" pitchFamily="34" charset="0"/>
              </a:rPr>
              <a:t>&gt; 10 µg/L: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de-DE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34 </a:t>
            </a:r>
            <a:r>
              <a:rPr lang="de-DE" dirty="0">
                <a:latin typeface="Arial" pitchFamily="34" charset="0"/>
                <a:cs typeface="Arial" pitchFamily="34" charset="0"/>
              </a:rPr>
              <a:t>Messstellen</a:t>
            </a:r>
          </a:p>
          <a:p>
            <a:pPr marL="0" lvl="2"/>
            <a:r>
              <a:rPr lang="de-DE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dirty="0">
                <a:latin typeface="Arial" pitchFamily="34" charset="0"/>
                <a:cs typeface="Arial" pitchFamily="34" charset="0"/>
              </a:rPr>
              <a:t>2 Brunnen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27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Grundwasser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 bwMode="auto">
          <a:xfrm>
            <a:off x="457200" y="1095400"/>
            <a:ext cx="7924800" cy="146950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</a:rPr>
              <a:t>Anwendungsbestimmung „</a:t>
            </a:r>
            <a:r>
              <a:rPr lang="de-DE" altLang="de-DE" sz="2500" b="1" dirty="0" err="1">
                <a:solidFill>
                  <a:srgbClr val="165B82"/>
                </a:solidFill>
                <a:latin typeface="Georgia" panose="02040502050405020303" pitchFamily="18" charset="0"/>
              </a:rPr>
              <a:t>NG301</a:t>
            </a:r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</a:rPr>
              <a:t>“</a:t>
            </a:r>
          </a:p>
          <a:p>
            <a:pPr algn="l" eaLnBrk="1" hangingPunct="1"/>
            <a:endParaRPr lang="de-DE" altLang="de-DE" sz="900" b="1" dirty="0">
              <a:solidFill>
                <a:srgbClr val="165B82"/>
              </a:solidFill>
              <a:latin typeface="Georgia" panose="02040502050405020303" pitchFamily="18" charset="0"/>
            </a:endParaRPr>
          </a:p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Anwendungsverbot in bestimmten Trinkwassergewinnungsgebieten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467544" y="2856378"/>
            <a:ext cx="6048672" cy="3236918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tabLst>
                <a:tab pos="341313" algn="l"/>
              </a:tabLst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Wortlaut der Anwendungsbestimmung </a:t>
            </a:r>
          </a:p>
          <a:p>
            <a:pPr>
              <a:buFont typeface="Arial" panose="020B0604020202020204" pitchFamily="34" charset="0"/>
              <a:buNone/>
              <a:tabLst>
                <a:tab pos="341313" algn="l"/>
              </a:tabLst>
            </a:pPr>
            <a:r>
              <a:rPr lang="de-DE" altLang="de-DE" sz="190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NG301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(2015)</a:t>
            </a:r>
          </a:p>
          <a:p>
            <a:pPr>
              <a:buFont typeface="Arial" panose="020B0604020202020204" pitchFamily="34" charset="0"/>
              <a:buNone/>
              <a:tabLst>
                <a:tab pos="341313" algn="l"/>
              </a:tabLst>
            </a:pPr>
            <a:endParaRPr lang="de-DE" altLang="de-DE" sz="12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de-DE" sz="190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Keine Anwendung in Wasserschutzgebieten oder Einzugsgebieten von Trinkwassergewinnungsanlagen, die vom BVL im Bundesanzeiger veröffentlicht wurden 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(Bekanntmachung BVL 15/02/01 vom 12.02.2015, BAnz AT 27.02.2015 </a:t>
            </a:r>
            <a:r>
              <a:rPr 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B6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auch veröffentlicht unter </a:t>
            </a:r>
            <a:r>
              <a:rPr 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www.bvl.bund.de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NG301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).</a:t>
            </a:r>
            <a:endParaRPr lang="de-DE" sz="16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tabLst>
                <a:tab pos="341313" algn="l"/>
              </a:tabLst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4275" r="12431" b="5039"/>
          <a:stretch/>
        </p:blipFill>
        <p:spPr>
          <a:xfrm>
            <a:off x="6660232" y="2276871"/>
            <a:ext cx="2016224" cy="139584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5"/>
          <a:stretch/>
        </p:blipFill>
        <p:spPr>
          <a:xfrm>
            <a:off x="7328603" y="3954538"/>
            <a:ext cx="1347853" cy="19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Grundwasser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50825" y="2492896"/>
            <a:ext cx="1800225" cy="16113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altLang="de-DE" sz="1600" b="1" dirty="0"/>
              <a:t>Keine </a:t>
            </a:r>
            <a:r>
              <a:rPr lang="de-DE" altLang="de-DE" sz="1600" b="1" dirty="0" err="1"/>
              <a:t>Anwend</a:t>
            </a:r>
            <a:r>
              <a:rPr lang="de-DE" altLang="de-DE" sz="1600" b="1" dirty="0"/>
              <a:t>.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altLang="de-DE" sz="1600" b="1" dirty="0"/>
              <a:t>auf drainierten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altLang="de-DE" sz="1600" b="1" dirty="0"/>
              <a:t>Flächen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673996" y="1196752"/>
            <a:ext cx="1800225" cy="16113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de-DE" altLang="de-DE" sz="1600" b="1" dirty="0"/>
              <a:t>Keine </a:t>
            </a:r>
            <a:r>
              <a:rPr lang="de-DE" altLang="de-DE" sz="1600" b="1" dirty="0" err="1" smtClean="0"/>
              <a:t>Anwend</a:t>
            </a:r>
            <a:r>
              <a:rPr lang="de-DE" altLang="de-DE" sz="1600" b="1" dirty="0" smtClean="0"/>
              <a:t>.</a:t>
            </a:r>
          </a:p>
          <a:p>
            <a:pPr algn="ctr" eaLnBrk="1" hangingPunct="1">
              <a:spcBef>
                <a:spcPts val="300"/>
              </a:spcBef>
            </a:pPr>
            <a:r>
              <a:rPr lang="de-DE" altLang="de-DE" sz="1600" b="1" dirty="0" smtClean="0"/>
              <a:t>in best. Trink-</a:t>
            </a:r>
          </a:p>
          <a:p>
            <a:pPr algn="ctr" eaLnBrk="1" hangingPunct="1">
              <a:spcBef>
                <a:spcPts val="300"/>
              </a:spcBef>
            </a:pPr>
            <a:r>
              <a:rPr lang="de-DE" altLang="de-DE" sz="1600" b="1" dirty="0" err="1" smtClean="0"/>
              <a:t>wassergewin</a:t>
            </a:r>
            <a:r>
              <a:rPr lang="de-DE" altLang="de-DE" sz="1600" b="1" dirty="0" smtClean="0"/>
              <a:t>-</a:t>
            </a:r>
          </a:p>
          <a:p>
            <a:pPr algn="ctr" eaLnBrk="1" hangingPunct="1">
              <a:spcBef>
                <a:spcPts val="300"/>
              </a:spcBef>
            </a:pPr>
            <a:r>
              <a:rPr lang="de-DE" altLang="de-DE" sz="1600" b="1" dirty="0" err="1" smtClean="0"/>
              <a:t>nungsgebieten</a:t>
            </a:r>
            <a:endParaRPr lang="de-DE" altLang="de-DE" sz="1600" b="1" dirty="0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580087" y="1412776"/>
            <a:ext cx="1800225" cy="16113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600" b="1" dirty="0"/>
          </a:p>
          <a:p>
            <a:pPr algn="ctr" eaLnBrk="1" hangingPunct="1"/>
            <a:r>
              <a:rPr lang="de-DE" altLang="de-DE" sz="1600" b="1" dirty="0"/>
              <a:t>WS nicht</a:t>
            </a:r>
          </a:p>
          <a:p>
            <a:pPr algn="ctr" eaLnBrk="1" hangingPunct="1"/>
            <a:r>
              <a:rPr lang="de-DE" altLang="de-DE" sz="1600" b="1" dirty="0"/>
              <a:t>im Folgejahr auf</a:t>
            </a:r>
          </a:p>
          <a:p>
            <a:pPr algn="ctr" eaLnBrk="1" hangingPunct="1"/>
            <a:r>
              <a:rPr lang="de-DE" altLang="de-DE" sz="1600" b="1" dirty="0"/>
              <a:t>der selben Fläche</a:t>
            </a:r>
          </a:p>
          <a:p>
            <a:pPr algn="ctr" eaLnBrk="1" hangingPunct="1"/>
            <a:r>
              <a:rPr lang="de-DE" altLang="de-DE" sz="1600" b="1" dirty="0"/>
              <a:t>anwenden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1600" b="1" dirty="0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699792" y="4652963"/>
            <a:ext cx="1800225" cy="16113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Keine </a:t>
            </a:r>
            <a:r>
              <a:rPr lang="de-DE" altLang="de-DE" sz="1600" b="1" dirty="0" err="1"/>
              <a:t>Anwen</a:t>
            </a:r>
            <a:r>
              <a:rPr lang="de-DE" altLang="de-DE" sz="1600" b="1" dirty="0"/>
              <a:t>-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 err="1"/>
              <a:t>dung</a:t>
            </a:r>
            <a:r>
              <a:rPr lang="de-DE" altLang="de-DE" sz="1600" b="1" dirty="0"/>
              <a:t> auf Böden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/>
              <a:t>mit &lt; 1% </a:t>
            </a:r>
            <a:r>
              <a:rPr lang="de-DE" altLang="de-DE" sz="1600" b="1" dirty="0" err="1"/>
              <a:t>Corg</a:t>
            </a:r>
            <a:endParaRPr lang="de-DE" altLang="de-DE" sz="1600" b="1" dirty="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899592" y="4077072"/>
            <a:ext cx="1800225" cy="1611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altLang="de-DE" sz="1600" b="1" dirty="0"/>
              <a:t>Keine </a:t>
            </a:r>
            <a:r>
              <a:rPr lang="de-DE" altLang="de-DE" sz="1600" b="1" dirty="0" err="1"/>
              <a:t>Anwend</a:t>
            </a:r>
            <a:r>
              <a:rPr lang="de-DE" altLang="de-DE" sz="1600" b="1" dirty="0"/>
              <a:t>.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altLang="de-DE" sz="1600" b="1" dirty="0"/>
              <a:t> auf sandigen /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altLang="de-DE" sz="1600" b="1" dirty="0"/>
              <a:t>tonigen Böden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715991" y="4625999"/>
            <a:ext cx="1800225" cy="161131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de-DE" sz="1600" b="1" dirty="0" err="1">
                <a:solidFill>
                  <a:schemeClr val="bg1"/>
                </a:solidFill>
              </a:rPr>
              <a:t>Anwend</a:t>
            </a:r>
            <a:r>
              <a:rPr lang="en-GB" altLang="de-DE" sz="1600" b="1" dirty="0">
                <a:solidFill>
                  <a:schemeClr val="bg1"/>
                </a:solidFill>
              </a:rPr>
              <a:t>. </a:t>
            </a:r>
            <a:r>
              <a:rPr lang="en-GB" altLang="de-DE" sz="1600" b="1" dirty="0" err="1">
                <a:solidFill>
                  <a:schemeClr val="bg1"/>
                </a:solidFill>
              </a:rPr>
              <a:t>bei</a:t>
            </a:r>
            <a:endParaRPr lang="en-GB" altLang="de-DE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de-DE" sz="1600" b="1" dirty="0" err="1">
                <a:solidFill>
                  <a:schemeClr val="bg1"/>
                </a:solidFill>
              </a:rPr>
              <a:t>Hangneigung</a:t>
            </a:r>
            <a:r>
              <a:rPr lang="en-GB" altLang="de-DE" sz="1600" b="1" dirty="0">
                <a:solidFill>
                  <a:schemeClr val="bg1"/>
                </a:solidFill>
              </a:rPr>
              <a:t> </a:t>
            </a:r>
            <a:r>
              <a:rPr lang="en-GB" altLang="de-DE" sz="1600" b="1" dirty="0" err="1">
                <a:solidFill>
                  <a:schemeClr val="bg1"/>
                </a:solidFill>
              </a:rPr>
              <a:t>zu</a:t>
            </a:r>
            <a:endParaRPr lang="en-GB" altLang="de-DE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de-DE" sz="1600" b="1" dirty="0" err="1">
                <a:solidFill>
                  <a:schemeClr val="bg1"/>
                </a:solidFill>
              </a:rPr>
              <a:t>Oberfl.gew</a:t>
            </a:r>
            <a:r>
              <a:rPr lang="en-GB" altLang="de-DE" sz="1600" b="1" dirty="0">
                <a:solidFill>
                  <a:schemeClr val="bg1"/>
                </a:solidFill>
              </a:rPr>
              <a:t>. </a:t>
            </a:r>
            <a:r>
              <a:rPr lang="en-GB" altLang="de-DE" sz="1600" b="1" dirty="0" err="1">
                <a:solidFill>
                  <a:schemeClr val="bg1"/>
                </a:solidFill>
              </a:rPr>
              <a:t>nur</a:t>
            </a:r>
            <a:endParaRPr lang="en-GB" altLang="de-DE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de-DE" sz="1600" b="1" dirty="0" err="1">
                <a:solidFill>
                  <a:schemeClr val="bg1"/>
                </a:solidFill>
              </a:rPr>
              <a:t>mit</a:t>
            </a:r>
            <a:r>
              <a:rPr lang="en-GB" altLang="de-DE" sz="1600" b="1" dirty="0">
                <a:solidFill>
                  <a:schemeClr val="bg1"/>
                </a:solidFill>
              </a:rPr>
              <a:t> </a:t>
            </a:r>
            <a:r>
              <a:rPr lang="en-GB" altLang="de-DE" sz="1600" b="1" dirty="0" err="1">
                <a:solidFill>
                  <a:schemeClr val="bg1"/>
                </a:solidFill>
              </a:rPr>
              <a:t>bewachsenen</a:t>
            </a:r>
            <a:endParaRPr lang="en-GB" altLang="de-DE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de-DE" sz="1600" b="1" dirty="0" err="1">
                <a:solidFill>
                  <a:schemeClr val="bg1"/>
                </a:solidFill>
              </a:rPr>
              <a:t>Randstreifen</a:t>
            </a:r>
            <a:endParaRPr lang="en-GB" altLang="de-DE" sz="1600" b="1" dirty="0">
              <a:solidFill>
                <a:schemeClr val="bg1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516216" y="4077072"/>
            <a:ext cx="1800225" cy="161131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chemeClr val="bg1"/>
                </a:solidFill>
              </a:rPr>
              <a:t>Keine </a:t>
            </a:r>
            <a:r>
              <a:rPr lang="de-DE" altLang="de-DE" sz="1600" b="1" dirty="0" err="1">
                <a:solidFill>
                  <a:schemeClr val="bg1"/>
                </a:solidFill>
              </a:rPr>
              <a:t>Anwen</a:t>
            </a:r>
            <a:r>
              <a:rPr lang="de-DE" altLang="de-DE" sz="1600" b="1" dirty="0">
                <a:solidFill>
                  <a:schemeClr val="bg1"/>
                </a:solidFill>
              </a:rPr>
              <a:t>-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b="1" dirty="0" err="1">
                <a:solidFill>
                  <a:schemeClr val="bg1"/>
                </a:solidFill>
              </a:rPr>
              <a:t>dung</a:t>
            </a:r>
            <a:r>
              <a:rPr lang="de-DE" altLang="de-DE" sz="1600" b="1" dirty="0">
                <a:solidFill>
                  <a:schemeClr val="bg1"/>
                </a:solidFill>
              </a:rPr>
              <a:t> </a:t>
            </a:r>
            <a:r>
              <a:rPr lang="de-DE" altLang="de-DE" sz="1600" b="1" dirty="0" err="1">
                <a:solidFill>
                  <a:schemeClr val="bg1"/>
                </a:solidFill>
              </a:rPr>
              <a:t>innerh</a:t>
            </a:r>
            <a:r>
              <a:rPr lang="de-DE" altLang="de-DE" sz="1600" b="1" dirty="0">
                <a:solidFill>
                  <a:schemeClr val="bg1"/>
                </a:solidFill>
              </a:rPr>
              <a:t>. von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b="1" dirty="0">
                <a:solidFill>
                  <a:schemeClr val="bg1"/>
                </a:solidFill>
              </a:rPr>
              <a:t>X m zu Ober-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b="1" dirty="0" err="1">
                <a:solidFill>
                  <a:schemeClr val="bg1"/>
                </a:solidFill>
              </a:rPr>
              <a:t>flächengew</a:t>
            </a:r>
            <a:r>
              <a:rPr lang="de-DE" altLang="de-DE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1763688" y="1484784"/>
            <a:ext cx="1800225" cy="16113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/>
              <a:t>Keine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/>
              <a:t>Anwendung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/>
              <a:t>vor dem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/>
              <a:t>15. April</a:t>
            </a:r>
            <a:endParaRPr lang="de-DE" altLang="de-DE" sz="1600" dirty="0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7092255" y="2492896"/>
            <a:ext cx="1800225" cy="16113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max. X g/ha</a:t>
            </a:r>
          </a:p>
          <a:p>
            <a:pPr algn="ctr" eaLnBrk="1" hangingPunct="1"/>
            <a:r>
              <a:rPr lang="de-DE" altLang="de-DE" sz="1600" b="1"/>
              <a:t>WS auf der</a:t>
            </a:r>
          </a:p>
          <a:p>
            <a:pPr algn="ctr" eaLnBrk="1" hangingPunct="1"/>
            <a:r>
              <a:rPr lang="de-DE" altLang="de-DE" sz="1600" b="1"/>
              <a:t>selben Fläche</a:t>
            </a:r>
          </a:p>
          <a:p>
            <a:pPr algn="ctr" eaLnBrk="1" hangingPunct="1"/>
            <a:r>
              <a:rPr lang="de-DE" altLang="de-DE" sz="1600" b="1"/>
              <a:t>In X Jahren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46349" y="3247307"/>
            <a:ext cx="407675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900" b="1" dirty="0"/>
              <a:t>Anwendungsbestimmungen </a:t>
            </a:r>
            <a:r>
              <a:rPr lang="de-DE" altLang="de-DE" sz="1900" b="1" dirty="0" smtClean="0"/>
              <a:t>zum </a:t>
            </a:r>
          </a:p>
          <a:p>
            <a:pPr algn="ctr" eaLnBrk="1" hangingPunct="1"/>
            <a:r>
              <a:rPr lang="de-DE" altLang="de-DE" sz="1900" b="1" dirty="0" smtClean="0"/>
              <a:t>Schutz </a:t>
            </a:r>
            <a:r>
              <a:rPr lang="de-DE" altLang="de-DE" sz="1900" b="1" dirty="0"/>
              <a:t>des </a:t>
            </a:r>
            <a:r>
              <a:rPr lang="de-DE" altLang="de-DE" sz="1900" b="1" dirty="0" smtClean="0"/>
              <a:t>Grundwassers („NG“)</a:t>
            </a:r>
          </a:p>
          <a:p>
            <a:pPr algn="ctr" eaLnBrk="1" hangingPunct="1"/>
            <a:r>
              <a:rPr lang="de-DE" altLang="de-DE" sz="1900" b="1" dirty="0" smtClean="0"/>
              <a:t>allgemein</a:t>
            </a:r>
            <a:endParaRPr lang="de-DE" altLang="de-DE" sz="1900" b="1" dirty="0"/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251520" y="836712"/>
            <a:ext cx="8784976" cy="50666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cs typeface="BundesSerif Medium" charset="0"/>
              </a:rPr>
              <a:t>Kanon der </a:t>
            </a:r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cs typeface="BundesSerif Medium" charset="0"/>
              </a:rPr>
              <a:t>Risikominderungsmaßnahmen </a:t>
            </a:r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</a:rPr>
              <a:t>erweitert</a:t>
            </a:r>
            <a:endParaRPr lang="de-DE" altLang="de-DE" sz="2500" b="1" dirty="0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609600" y="1772816"/>
            <a:ext cx="7924800" cy="3589337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lang="de-DE" altLang="de-DE" sz="1900" b="1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Seit 2004 bundesweite Standards für Kontrollen in drei Bereichen</a:t>
            </a:r>
            <a:r>
              <a:rPr lang="de-DE" altLang="de-DE" sz="1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endParaRPr lang="de-DE" altLang="de-DE" sz="19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1946275" y="2218903"/>
            <a:ext cx="7089775" cy="37338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Verkehrskontrollen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 Groß- und Einzelhandel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Internet und Versandhandel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bei der Einfuhr (in Zusammenarbeit mit dem Zoll)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endParaRPr lang="de-DE" altLang="de-DE" sz="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Anwendungskontrollen</a:t>
            </a:r>
          </a:p>
          <a:p>
            <a:pPr lvl="1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 Betrieb</a:t>
            </a:r>
          </a:p>
          <a:p>
            <a:pPr lvl="1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auf Flächen (einschließlich Nichtkulturland)</a:t>
            </a:r>
            <a:endParaRPr lang="de-DE" altLang="de-DE" sz="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2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Überwachung der Produktqualität von Pflanzenschutzmitteln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07792"/>
            <a:ext cx="1439863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DSCN47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11130"/>
            <a:ext cx="1439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Vitr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2" b="-57091"/>
          <a:stretch>
            <a:fillRect/>
          </a:stretch>
        </p:blipFill>
        <p:spPr bwMode="auto">
          <a:xfrm>
            <a:off x="755650" y="2061567"/>
            <a:ext cx="14398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609600" y="980728"/>
            <a:ext cx="7924800" cy="533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Das Pflanzenschutz-Kontrollprogramm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609600" y="1219200"/>
            <a:ext cx="7924800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Pflanzenschutzmittel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1773238"/>
            <a:ext cx="7924800" cy="4440237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Pflanzenschutzmittel sind im Wesentlichen chemische Produkte, die Pflanzen vor Schadorganismen schützen, wie z.B.</a:t>
            </a:r>
          </a:p>
          <a:p>
            <a:pPr lvl="1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Herbizide: Bekämpfung von Unkräutern</a:t>
            </a:r>
          </a:p>
          <a:p>
            <a:pPr lvl="1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Insektizide: Bekämpfung von Insekten</a:t>
            </a:r>
          </a:p>
          <a:p>
            <a:pPr lvl="1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Fungizide: Bekämpfung von Pilzen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Pflanzenschutzmittel sind Formulierungen und bestehen aus:</a:t>
            </a:r>
          </a:p>
          <a:p>
            <a:pPr lvl="1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Wirkstoff</a:t>
            </a:r>
          </a:p>
          <a:p>
            <a:pPr lvl="1" eaLnBrk="1" hangingPunct="1">
              <a:defRPr/>
            </a:pP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Beistoffe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wie z.B.</a:t>
            </a:r>
          </a:p>
          <a:p>
            <a:pPr lvl="2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Emulgatoren,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Dispergiermittel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Netzmittel</a:t>
            </a:r>
          </a:p>
          <a:p>
            <a:pPr lvl="2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Lösungsmittel (Flüssigkeiten), Trägerstoffe (Feststoffe)</a:t>
            </a:r>
          </a:p>
          <a:p>
            <a:pPr lvl="2" eaLnBrk="1" hangingPunct="1"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Frostschutzmittel, Stabilisatoren</a:t>
            </a:r>
          </a:p>
          <a:p>
            <a:pPr lvl="2" eaLnBrk="1" hangingPunct="1">
              <a:defRPr/>
            </a:pP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Schaumverminderer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Brechmittel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de-DE" altLang="de-DE" sz="1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2" eaLnBrk="1" hangingPunct="1">
              <a:defRPr/>
            </a:pPr>
            <a:endParaRPr lang="de-DE" altLang="de-DE" sz="1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Übersicht der Themen</a:t>
            </a:r>
          </a:p>
        </p:txBody>
      </p:sp>
      <p:sp>
        <p:nvSpPr>
          <p:cNvPr id="14339" name="Content Placeholder 8"/>
          <p:cNvSpPr>
            <a:spLocks noGrp="1"/>
          </p:cNvSpPr>
          <p:nvPr>
            <p:ph idx="4294967295"/>
          </p:nvPr>
        </p:nvSpPr>
        <p:spPr bwMode="auto">
          <a:xfrm>
            <a:off x="720000" y="1080000"/>
            <a:ext cx="7924800" cy="515731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25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Bundesamt für Verbraucherschutz und Lebensmittelsicherheit (BVL)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25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Zulassungsverfahren - allgemein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25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Grundwasser</a:t>
            </a:r>
            <a:endParaRPr lang="de-DE" altLang="de-DE" sz="25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25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Illegale Pflanzenschutzmittel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250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Neonikotinoide</a:t>
            </a:r>
            <a:endParaRPr lang="de-DE" altLang="de-DE" sz="25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25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Glyphosat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25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Mindestabstände zu Anwohnern und unbeteiligten Dritten</a:t>
            </a:r>
            <a:endParaRPr lang="de-DE" altLang="de-DE" sz="25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de-DE" altLang="de-DE" sz="25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dirty="0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</p:spTree>
    <p:extLst>
      <p:ext uri="{BB962C8B-B14F-4D97-AF65-F5344CB8AC3E}">
        <p14:creationId xmlns:p14="http://schemas.microsoft.com/office/powerpoint/2010/main" val="2849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609600" y="1219200"/>
            <a:ext cx="7924800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Zulassung von Pflanzenschutzmitteln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1891800"/>
            <a:ext cx="7924800" cy="446455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Für Hersteller mit hohen Kosten verbunden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Kosten für die Erstellung der Unterlagen (Studien) müssen mit dem Erlös des Pflanzenschutzmittels gedeckt werden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Reine Produktionskosten haben in der Regel einen geringen Anteil am Verkaufspreis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Hohe Gewinnmarge für gefälschte Produkte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Die Zulassung ist personenbezogen, d.h. es darf nur der Zulassungsinhaber ein Produkt erstmalig in Verkehr bringen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Andere Pflanzenschutzmittel sind von der Zulassung nicht abgedeckt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 die bei der Zulassung geprüften Zusammensetzung ist von der Zulassung abgedeckt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609600" y="1219200"/>
            <a:ext cx="7924800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Parallelhandel von Pflanzenschutzmitteln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2060575"/>
            <a:ext cx="8355013" cy="4035425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Binnenmarkt EU: Märkte dürfen nicht abgeschottet werden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Zulassungen von Pflanzenschutzmitteln: in der Regel national 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Entscheidung des EuGH: Ist in zwei Staaten dasselbe Pflanzenschutzmittel zugelassen, muss es in einem vereinfachten Verfahren zwischen den Mitgliedsstaaten gehandelt werden können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Vereinfachtes Verfahren: Genehmigung für den Parallelhandel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Zuständige Behörde: BVL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Eine Genehmigung gilt nur für </a:t>
            </a:r>
            <a:r>
              <a:rPr lang="de-DE" altLang="de-DE" sz="1900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Mittel aus </a:t>
            </a:r>
            <a:r>
              <a:rPr lang="de-DE" altLang="de-DE" sz="1900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einem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EU-Staat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Erfahrungen der Vergangenheit: Beim Parallelhandel sind häufig illegale Pflanzenschutzmittel aufgefallen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Hauptproblem: mangelnde Rückverfolgbarkeit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14363" y="2019772"/>
            <a:ext cx="8077200" cy="37338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Parallelhandel: Handel eines anderen Pflanzenschutzmittels als das in der Genehmigung genannte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Fälschungen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Gefälschte Produkte, Verpackungen und Dokumente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Zusammensetzung eines zugelassenen Mittels weicht von der zugelassenen Zusammensetzung ab</a:t>
            </a:r>
          </a:p>
          <a:p>
            <a:pPr eaLnBrk="1" hangingPunct="1"/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Pflanzenschutzmittel „sieht man nicht an“, dass sie illegal sind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Chemische Analysen im Labor erforderlich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Dokumentenprüfung (wenn Anfangsverdacht vorliegt)</a:t>
            </a:r>
            <a:endParaRPr lang="de-DE" altLang="de-DE" sz="1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ubtitle 9"/>
          <p:cNvSpPr txBox="1">
            <a:spLocks/>
          </p:cNvSpPr>
          <p:nvPr/>
        </p:nvSpPr>
        <p:spPr bwMode="auto">
          <a:xfrm>
            <a:off x="609600" y="1484784"/>
            <a:ext cx="79248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cs typeface="BundesSerif Medium" charset="0"/>
              </a:rPr>
              <a:t>Beispiele</a:t>
            </a:r>
          </a:p>
        </p:txBody>
      </p:sp>
    </p:spTree>
    <p:extLst>
      <p:ext uri="{BB962C8B-B14F-4D97-AF65-F5344CB8AC3E}">
        <p14:creationId xmlns:p14="http://schemas.microsoft.com/office/powerpoint/2010/main" val="42436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609600" y="1484784"/>
            <a:ext cx="8210550" cy="4295775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Herkunft: 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Viele Illegale Pflanzenschutzmittel stammen aus Asien </a:t>
            </a:r>
            <a:b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(China ist der weltgrößte Produzent von Pflanzenschutzmitteln)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Produkte gelangen über den Seeweg nach Europa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Maßgebliche EU-Außengrenze: Seehäfen </a:t>
            </a:r>
            <a:b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(z.B. Hamburg, Rotterdam, Antwerpen)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Deutschland ist Transitland für Mittel- und Osteuropa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Das Inverkehrbringen illegaler Produkte erfolgt häufig durch ortsansässige Firmen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z.T. werden Wirkstoffe importiert und in der EU formuliert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Illegaler Handel: komplexe Firmengeflechte, komplexe Handelswege (auf dem Papier)</a:t>
            </a:r>
            <a:endParaRPr lang="de-DE" altLang="de-DE" sz="15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609600" y="1124744"/>
            <a:ext cx="7924800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Zuständige Überwachungsbehörden 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1628775"/>
            <a:ext cx="7924800" cy="4608513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Für den Vollzug sind die Pflanzenschutzdienste der Bundesländer zuständig </a:t>
            </a:r>
            <a:r>
              <a:rPr lang="de-DE" altLang="de-DE" sz="1900" b="1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(§59 PflSchG) 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Kontrollen gemäß Art. 68 der VO (EG) Nr. 1107/2009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§59 Abs. 2 Nr. 8 PflSchG: Überwachung des Inverkehrbringens, des Parallelhandels und der Anwendung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Zoll: Mitwirkung von Zolldienststellen (§61 PflSchG)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Überwachung der Überführung in den freien Verkehr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Überwachung des Parallelhandels 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BVL: Mitwirkung gemäß§58 PflSchG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Überwachung zugelassener und parallel gehandelter Pflanzenschutzmittel </a:t>
            </a:r>
          </a:p>
          <a:p>
            <a:pPr lvl="1" eaLnBrk="1" hangingPunct="1"/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Untersuchung der inhaltlichen Zusammensetzung (Laboranalysen im Auftrag der Länder)</a:t>
            </a:r>
          </a:p>
          <a:p>
            <a:pPr eaLnBrk="1" hangingPunct="1"/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Widerruf wegen Missbrauchs </a:t>
            </a:r>
          </a:p>
        </p:txBody>
      </p:sp>
    </p:spTree>
    <p:extLst>
      <p:ext uri="{BB962C8B-B14F-4D97-AF65-F5344CB8AC3E}">
        <p14:creationId xmlns:p14="http://schemas.microsoft.com/office/powerpoint/2010/main" val="2143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 bwMode="auto">
          <a:xfrm>
            <a:off x="609600" y="1219200"/>
            <a:ext cx="7924800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Bekämpfungsmaßnahmen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609600" y="2362200"/>
            <a:ext cx="7924800" cy="37338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Kontrolle durch die Pflanzenschutzdienste (Marktkontrolle, Kontrollen der Anwendung)</a:t>
            </a:r>
          </a:p>
          <a:p>
            <a:pPr lvl="1" eaLnBrk="1" hangingPunct="1"/>
            <a:r>
              <a:rPr lang="de-DE" altLang="de-DE" sz="1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Spezielle Kontrollen z.B. im Hafen Hamburg: Zusammenarbeit von Pflanzenschutzdienst, Zoll und Wasserschutzpolizei</a:t>
            </a:r>
          </a:p>
          <a:p>
            <a:pPr lvl="1" eaLnBrk="1" hangingPunct="1"/>
            <a:r>
              <a:rPr lang="de-DE" altLang="de-DE" sz="1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Laboruntersuchung im Labor für Formulierungschemie (BVL)</a:t>
            </a:r>
            <a:endParaRPr lang="de-DE" altLang="de-DE" sz="1500" b="1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 PMK: Pflanzenschutzmittelkontrollen (Länder/BVL)</a:t>
            </a:r>
          </a:p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Task Force zur Unterstützung der Länder bei der Bekämpfung des illegalen Handels von Pflanzenschutzmitteln </a:t>
            </a:r>
          </a:p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Sitzung Illegaler Handel / Illegale Anwendung von Pflanzenschutzmitteln beim BMEL</a:t>
            </a:r>
          </a:p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Tatmedium Internet: Schwerpunkt für die Zukunft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Subtitle 9"/>
          <p:cNvSpPr txBox="1">
            <a:spLocks/>
          </p:cNvSpPr>
          <p:nvPr/>
        </p:nvSpPr>
        <p:spPr bwMode="auto">
          <a:xfrm>
            <a:off x="609600" y="1747838"/>
            <a:ext cx="7924800" cy="4572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23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40562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Illegale Pflanzenschutzmittel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609600" y="1219200"/>
            <a:ext cx="7924800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Bekämpfungsmaßnahmen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609600" y="2362200"/>
            <a:ext cx="7924800" cy="37338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Bilaterale Kontakte des BVL (Task Force) zu wichtigen Mitgliedstaaten der EU, wie z.B. Niederlande, Österreich, Frankreich, Belgien, Griechenland </a:t>
            </a:r>
          </a:p>
          <a:p>
            <a:pPr lvl="1" eaLnBrk="1" hangingPunct="1"/>
            <a:r>
              <a:rPr lang="de-DE" altLang="de-DE" sz="1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Austausch von Informationen zu konkreten Fällen</a:t>
            </a:r>
          </a:p>
          <a:p>
            <a:pPr lvl="1" eaLnBrk="1" hangingPunct="1"/>
            <a:r>
              <a:rPr lang="de-DE" altLang="de-DE" sz="1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Anlassbezogene Besprechungen</a:t>
            </a:r>
          </a:p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Mitarbeit des BVL (Task Force) in internationalen Arbeitsgruppen (OECD, EU)</a:t>
            </a:r>
          </a:p>
          <a:p>
            <a:pPr eaLnBrk="1" hangingPunct="1"/>
            <a:r>
              <a:rPr lang="de-DE" altLang="de-DE" sz="19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Aktivitäten internationaler Behörden</a:t>
            </a:r>
          </a:p>
          <a:p>
            <a:pPr lvl="1" eaLnBrk="1" hangingPunct="1"/>
            <a:r>
              <a:rPr lang="de-DE" altLang="de-DE" sz="1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Europäische Kommission (OLAF)</a:t>
            </a:r>
          </a:p>
          <a:p>
            <a:pPr lvl="1" eaLnBrk="1" hangingPunct="1"/>
            <a:r>
              <a:rPr lang="de-DE" altLang="de-DE" sz="19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Europol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1900" b="1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Subtitle 9"/>
          <p:cNvSpPr txBox="1">
            <a:spLocks/>
          </p:cNvSpPr>
          <p:nvPr/>
        </p:nvSpPr>
        <p:spPr bwMode="auto">
          <a:xfrm>
            <a:off x="609600" y="1752600"/>
            <a:ext cx="7924800" cy="4572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23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16744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Neonikotinoide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2060847"/>
            <a:ext cx="8067675" cy="2016225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de-DE" altLang="de-DE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Bienensterben 2008 in Deutschland</a:t>
            </a:r>
          </a:p>
          <a:p>
            <a:pPr marL="0" indent="0" eaLnBrk="1" hangingPunct="1">
              <a:spcBef>
                <a:spcPts val="800"/>
              </a:spcBef>
              <a:buNone/>
            </a:pPr>
            <a:endParaRPr lang="de-DE" altLang="de-DE" sz="2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de-DE" altLang="de-DE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Ursache: Staubabdrift von schlecht gebeizten Saatgut</a:t>
            </a:r>
          </a:p>
          <a:p>
            <a:pPr lvl="1" eaLnBrk="1" hangingPunct="1">
              <a:spcBef>
                <a:spcPts val="4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4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ts val="6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89040"/>
            <a:ext cx="2411586" cy="205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 txBox="1">
            <a:spLocks/>
          </p:cNvSpPr>
          <p:nvPr/>
        </p:nvSpPr>
        <p:spPr bwMode="auto">
          <a:xfrm>
            <a:off x="609600" y="1219200"/>
            <a:ext cx="8355013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Bienen</a:t>
            </a:r>
          </a:p>
        </p:txBody>
      </p:sp>
      <p:sp>
        <p:nvSpPr>
          <p:cNvPr id="2" name="Rechteck 1"/>
          <p:cNvSpPr/>
          <p:nvPr/>
        </p:nvSpPr>
        <p:spPr>
          <a:xfrm>
            <a:off x="7423274" y="5873669"/>
            <a:ext cx="1008112" cy="1440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Foto: BVL</a:t>
            </a:r>
            <a:endParaRPr lang="de-DE" sz="9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Neonikotinoide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609600" y="1124744"/>
            <a:ext cx="7924800" cy="92705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Zulassung Neonikotinoide </a:t>
            </a:r>
          </a:p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- Verordnung (EU) Nr. 485/2013 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598" y="2121272"/>
            <a:ext cx="8282882" cy="41656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Umsetzung der Verordnung (EU) Nr. 485/2013 seit 1-10-2013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EU-Verordnung zur Änderung der Genehmigungen der drei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Neonikotinoidwirkstoffe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Imidacloprid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Chlothianidin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und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Thiamethoxam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Nur Anwendungen für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berufliche Anwender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zulässig</a:t>
            </a:r>
          </a:p>
          <a:p>
            <a:pPr lvl="1">
              <a:spcBef>
                <a:spcPts val="6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Keine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Saatgut- oder Bodenbehandlung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zulässig in Sommer-getreide (in DE auch Wintergetreide negativ bewertet!)</a:t>
            </a:r>
          </a:p>
          <a:p>
            <a:pPr lvl="1">
              <a:spcBef>
                <a:spcPts val="6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Keine Spritzanwendungen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zulässig bei Getreide</a:t>
            </a:r>
          </a:p>
          <a:p>
            <a:pPr lvl="1">
              <a:spcBef>
                <a:spcPts val="6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Für zahlreiche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bienenattraktive Kulturen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keine Saatgut- oder Bodenbehandlung und Spritzanwendung zulässig (Ausnahmen: Gewächshaus- und Spritzanwendungen nach der Blüte)</a:t>
            </a:r>
          </a:p>
          <a:p>
            <a:pPr lvl="1">
              <a:spcBef>
                <a:spcPts val="6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betroffene Anwendungen in Raps, Kern-/Steinobst, Weinrebe, Zierpflanzen, aber relativ gute Situation in Rüben!</a:t>
            </a:r>
          </a:p>
          <a:p>
            <a:pPr lvl="1">
              <a:spcBef>
                <a:spcPts val="6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0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Neonikotinoide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609600" y="1052736"/>
            <a:ext cx="8355013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Wirkstoffgenehmigung Neonikotinoide </a:t>
            </a:r>
            <a:b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</a:br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– Problematik Honigbiene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1916832"/>
            <a:ext cx="8067675" cy="4439518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EU-Konferenz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„(…) on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effect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Pesticides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on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Bees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Pollinators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“, 9.-11. September 2015, BMEL, Bonn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Rund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70 Teilnehmer/-innen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aus 23 europäischen Mitgliedsstaaten und der Schweiz, sowie Mitglieder der EU-Kommission und der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EFSA</a:t>
            </a: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Vorträge zum Monitoring (15), Feldstudien (6), </a:t>
            </a:r>
            <a:b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mechanistische Studien (3), </a:t>
            </a:r>
            <a:b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Mehrzahl zu Honigbienen; einige Studien zu Auswirkungen von Pestiziden auf Hummeln und Solitärbienen.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Für verschiedene Wirkstoffe wurde ein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Zusammenhang mit Bienen-schäden/Vergiftungen nachgewiesen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nicht nur für Neonikotinoide.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Feldstudien mit hoher statistischer Aussagesicherheit sind nur schwer zu realisieren –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hohes Maß an Bewertungs</a:t>
            </a:r>
            <a:r>
              <a:rPr lang="de-DE" altLang="de-DE" sz="1900" b="1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sicherheit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Stand von Wissenschaft und Technik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entwickelt sich stetig weiter!</a:t>
            </a:r>
          </a:p>
          <a:p>
            <a:pPr eaLnBrk="1" hangingPunct="1">
              <a:spcBef>
                <a:spcPts val="400"/>
              </a:spcBef>
            </a:pPr>
            <a:endParaRPr lang="de-DE" altLang="de-DE" sz="23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4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4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ts val="6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735013" y="260350"/>
            <a:ext cx="8229600" cy="8651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  <a:t>Das Bundesamt für Verbraucherschutz </a:t>
            </a:r>
            <a:b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</a:br>
            <a: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  <a:t>und Lebensmittelsicherheit (BVL)</a:t>
            </a:r>
            <a:b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</a:br>
            <a:endParaRPr lang="de-DE" sz="2500" b="1" dirty="0">
              <a:solidFill>
                <a:srgbClr val="165B82"/>
              </a:solidFill>
              <a:latin typeface="Georgia"/>
              <a:cs typeface="Georgia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12838" y="1855788"/>
            <a:ext cx="26670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440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de-DE" altLang="de-DE" sz="1400"/>
          </a:p>
        </p:txBody>
      </p:sp>
      <p:pic>
        <p:nvPicPr>
          <p:cNvPr id="13" name="Picture 3" descr="deutschlandkarte-200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1738" y="1785776"/>
            <a:ext cx="271216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171" y="3284984"/>
            <a:ext cx="647657" cy="864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0418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6" descr="BVL-Messew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5174" y="3284984"/>
            <a:ext cx="915181" cy="58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0418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7" descr="BVL-Marienfel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0617" y="2049071"/>
            <a:ext cx="887098" cy="58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0418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8" descr="mauerstrasse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1485874" y="1772816"/>
            <a:ext cx="650677" cy="864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0418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492500" y="1341438"/>
            <a:ext cx="547211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447675" indent="-266700"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65B82"/>
              </a:buClr>
              <a:buFont typeface="Wingdings" panose="05000000000000000000" pitchFamily="2" charset="2"/>
              <a:buChar char="§"/>
            </a:pPr>
            <a:r>
              <a:rPr lang="de-DE" altLang="de-DE" b="1"/>
              <a:t>Dienstsitz:</a:t>
            </a:r>
            <a:r>
              <a:rPr lang="de-DE" altLang="de-DE"/>
              <a:t> 	Braunschweig</a:t>
            </a:r>
          </a:p>
          <a:p>
            <a:pPr eaLnBrk="1" hangingPunct="1">
              <a:spcBef>
                <a:spcPct val="20000"/>
              </a:spcBef>
              <a:buClr>
                <a:srgbClr val="165B82"/>
              </a:buClr>
              <a:buFont typeface="Wingdings" panose="05000000000000000000" pitchFamily="2" charset="2"/>
              <a:buChar char="§"/>
            </a:pPr>
            <a:r>
              <a:rPr lang="de-DE" altLang="de-DE" b="1"/>
              <a:t>Dienststellen:</a:t>
            </a:r>
            <a:r>
              <a:rPr lang="de-DE" altLang="de-DE"/>
              <a:t>	Berlin und Braunschweig</a:t>
            </a:r>
          </a:p>
          <a:p>
            <a:pPr eaLnBrk="1" hangingPunct="1">
              <a:spcBef>
                <a:spcPct val="20000"/>
              </a:spcBef>
              <a:buClr>
                <a:srgbClr val="165B82"/>
              </a:buClr>
              <a:buFont typeface="Wingdings" panose="05000000000000000000" pitchFamily="2" charset="2"/>
              <a:buChar char="§"/>
            </a:pPr>
            <a:r>
              <a:rPr lang="de-DE" altLang="de-DE" b="1"/>
              <a:t>Geschichte:</a:t>
            </a:r>
            <a:r>
              <a:rPr lang="de-DE" altLang="de-DE"/>
              <a:t> 	4 Vorgängerbehörden, * 2002</a:t>
            </a:r>
          </a:p>
          <a:p>
            <a:pPr eaLnBrk="1" hangingPunct="1">
              <a:spcBef>
                <a:spcPct val="20000"/>
              </a:spcBef>
              <a:buClr>
                <a:srgbClr val="165B82"/>
              </a:buClr>
              <a:buFont typeface="Wingdings" panose="05000000000000000000" pitchFamily="2" charset="2"/>
              <a:buChar char="§"/>
            </a:pPr>
            <a:r>
              <a:rPr lang="de-DE" altLang="de-DE" b="1"/>
              <a:t>Personal:</a:t>
            </a:r>
            <a:r>
              <a:rPr lang="de-DE" altLang="de-DE"/>
              <a:t> 	ca. 500 MitarbeiterInnen, </a:t>
            </a:r>
            <a:br>
              <a:rPr lang="de-DE" altLang="de-DE"/>
            </a:br>
            <a:r>
              <a:rPr lang="de-DE" altLang="de-DE" sz="1600"/>
              <a:t>	</a:t>
            </a:r>
          </a:p>
        </p:txBody>
      </p:sp>
      <p:sp>
        <p:nvSpPr>
          <p:cNvPr id="922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922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Neonikotinoide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609600" y="1219200"/>
            <a:ext cx="8355013" cy="5334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Wirkstoffgenehmigung Neonikotinoide </a:t>
            </a:r>
            <a:b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</a:br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– Weitere „Hürden“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2060848"/>
            <a:ext cx="8067675" cy="4104456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Erstellung neuer </a:t>
            </a:r>
            <a:r>
              <a:rPr lang="de-DE" altLang="de-DE" sz="1900" b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Guidance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b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Documents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EFSA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Bee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GD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COM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GD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Seed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Treatment,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EFSA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opinion</a:t>
            </a: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de-DE" altLang="de-DE" sz="1900" b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GD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1900" b="1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Seed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der COM wird von </a:t>
            </a:r>
            <a:r>
              <a:rPr lang="de-DE" altLang="de-DE" sz="1900" b="1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Mitgliedstaaten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erarbeitet</a:t>
            </a:r>
          </a:p>
          <a:p>
            <a:pPr lvl="1"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für Umweltteil und Risikominderungsmaßnahmen zuständig</a:t>
            </a:r>
          </a:p>
          <a:p>
            <a:pPr lvl="1"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Finalisierung voraussichtlich 2017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Viele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Behörden(-ebenen), Stakeholder und Politik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Mittelfristige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Verfügbarkeit von Wirkstoffen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 Zulassungen schwer vorherzusehen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Begründete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Identifizierung von essentiell wichtigen Indikationen 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für anstehende Diskussionen in jedem Fall wichtig!</a:t>
            </a:r>
          </a:p>
          <a:p>
            <a:pPr eaLnBrk="1" hangingPunct="1">
              <a:spcBef>
                <a:spcPts val="800"/>
              </a:spcBef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Verbesserung der </a:t>
            </a: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Zulassungssituation</a:t>
            </a: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fraglich! </a:t>
            </a:r>
          </a:p>
          <a:p>
            <a:pPr eaLnBrk="1" hangingPunct="1">
              <a:spcBef>
                <a:spcPts val="400"/>
              </a:spcBef>
            </a:pPr>
            <a:endParaRPr lang="de-DE" altLang="de-DE" sz="23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4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4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ts val="600"/>
              </a:spcBef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Glyphosat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683568" y="1700213"/>
            <a:ext cx="8064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388" tIns="71438" rIns="179388" bIns="71438"/>
          <a:lstStyle>
            <a:lvl1pPr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8288" indent="-268288"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de-DE" dirty="0" smtClean="0"/>
              <a:t>Mai 2012: Dossier-Einreichung durch </a:t>
            </a:r>
            <a:r>
              <a:rPr lang="de-DE" dirty="0" err="1" smtClean="0"/>
              <a:t>Glyphosate</a:t>
            </a:r>
            <a:r>
              <a:rPr lang="de-DE" dirty="0" smtClean="0"/>
              <a:t> Task Force </a:t>
            </a:r>
            <a:r>
              <a:rPr lang="de-DE" dirty="0"/>
              <a:t>	</a:t>
            </a:r>
            <a:endParaRPr lang="de-DE" dirty="0" smtClean="0"/>
          </a:p>
          <a:p>
            <a:pPr marL="268288" indent="-268288"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de-DE" dirty="0" smtClean="0"/>
              <a:t>Deutschland ist Bericht erstattender Mitgliedstaat und erstellt den Bewertungsbericht (</a:t>
            </a:r>
            <a:r>
              <a:rPr lang="de-DE" dirty="0" err="1" smtClean="0"/>
              <a:t>Renewal</a:t>
            </a:r>
            <a:r>
              <a:rPr lang="de-DE" dirty="0" smtClean="0"/>
              <a:t> Assessment Report)</a:t>
            </a:r>
          </a:p>
          <a:p>
            <a:pPr marL="1258888" indent="-1258888">
              <a:spcAft>
                <a:spcPts val="1200"/>
              </a:spcAft>
              <a:tabLst>
                <a:tab pos="268288" algn="l"/>
                <a:tab pos="1973263" algn="l"/>
              </a:tabLst>
              <a:defRPr/>
            </a:pPr>
            <a:r>
              <a:rPr lang="de-DE" dirty="0" smtClean="0"/>
              <a:t>	Ergebnis: </a:t>
            </a:r>
            <a:r>
              <a:rPr lang="de-DE" dirty="0" err="1" smtClean="0"/>
              <a:t>Glyphosat</a:t>
            </a:r>
            <a:r>
              <a:rPr lang="de-DE" dirty="0" smtClean="0"/>
              <a:t> erfüllt die Genehmigungskriterien der Verordnung (EU) Nr. 1107/2009 und damit die Voraussetzungen für eine Genehmigung als Pflanzenschutzmittel-Wirkstoff</a:t>
            </a:r>
          </a:p>
          <a:p>
            <a:pPr marL="268288" indent="-268288"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01613" algn="l"/>
                <a:tab pos="714375" algn="l"/>
              </a:tabLst>
              <a:defRPr/>
            </a:pPr>
            <a:r>
              <a:rPr lang="de-DE" dirty="0" smtClean="0"/>
              <a:t>EFSA Peer Review (Kommentierung durch Mitgliedstaaten, EFSA und Antragsteller) sowie separate öffentliche Konsultation</a:t>
            </a:r>
          </a:p>
          <a:p>
            <a:pPr marL="268288" indent="-268288"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01613" algn="l"/>
                <a:tab pos="714375" algn="l"/>
              </a:tabLst>
              <a:defRPr/>
            </a:pPr>
            <a:r>
              <a:rPr lang="de-DE" dirty="0" smtClean="0"/>
              <a:t>EFSA </a:t>
            </a:r>
            <a:r>
              <a:rPr lang="de-DE" dirty="0" err="1" smtClean="0"/>
              <a:t>Pesticides</a:t>
            </a:r>
            <a:r>
              <a:rPr lang="de-DE" dirty="0" smtClean="0"/>
              <a:t> Peer Review </a:t>
            </a:r>
            <a:r>
              <a:rPr lang="de-DE" dirty="0" err="1" smtClean="0"/>
              <a:t>Experts</a:t>
            </a:r>
            <a:r>
              <a:rPr lang="de-DE" dirty="0" smtClean="0"/>
              <a:t> Meetings</a:t>
            </a:r>
          </a:p>
          <a:p>
            <a:pPr marL="268288" indent="-268288"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Überarbeitungen des Bewertungsberichts</a:t>
            </a:r>
          </a:p>
          <a:p>
            <a:pPr marL="268288" indent="-268288"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 smtClean="0"/>
              <a:t>EFSA</a:t>
            </a:r>
            <a:r>
              <a:rPr lang="de-DE" dirty="0" smtClean="0"/>
              <a:t> </a:t>
            </a:r>
            <a:r>
              <a:rPr lang="de-DE" dirty="0" err="1" smtClean="0"/>
              <a:t>Conclusion</a:t>
            </a:r>
            <a:endParaRPr lang="de-DE" dirty="0" smtClean="0"/>
          </a:p>
          <a:p>
            <a:pPr marL="979488" indent="-979488" eaLnBrk="1" hangingPunct="1">
              <a:spcAft>
                <a:spcPct val="30000"/>
              </a:spcAft>
              <a:buClr>
                <a:schemeClr val="tx1"/>
              </a:buClr>
              <a:tabLst>
                <a:tab pos="201613" algn="l"/>
                <a:tab pos="714375" algn="l"/>
                <a:tab pos="1973263" algn="l"/>
              </a:tabLst>
              <a:defRPr/>
            </a:pPr>
            <a:r>
              <a:rPr lang="de-DE" dirty="0" smtClean="0"/>
              <a:t>			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defRPr/>
            </a:pPr>
            <a:endParaRPr lang="de-DE" dirty="0" smtClean="0"/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defRPr/>
            </a:pPr>
            <a:endParaRPr lang="de-DE" dirty="0" smtClean="0"/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defRPr/>
            </a:pPr>
            <a:endParaRPr lang="de-DE" dirty="0" smtClean="0"/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defRPr/>
            </a:pPr>
            <a:endParaRPr lang="de-DE" dirty="0" smtClean="0"/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4213" y="1093788"/>
            <a:ext cx="4873625" cy="4778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500" b="1">
                <a:solidFill>
                  <a:schemeClr val="tx2"/>
                </a:solidFill>
                <a:latin typeface="Georgia" panose="02040502050405020303" pitchFamily="18" charset="0"/>
              </a:rPr>
              <a:t>Was bisher geschah…</a:t>
            </a:r>
          </a:p>
        </p:txBody>
      </p:sp>
    </p:spTree>
    <p:extLst>
      <p:ext uri="{BB962C8B-B14F-4D97-AF65-F5344CB8AC3E}">
        <p14:creationId xmlns:p14="http://schemas.microsoft.com/office/powerpoint/2010/main" val="3647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Glyphosat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684213" y="1412776"/>
            <a:ext cx="829151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7425" indent="-987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8288" indent="-268288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527175" algn="l"/>
              </a:tabLst>
              <a:defRPr/>
            </a:pPr>
            <a:r>
              <a:rPr lang="de-DE" altLang="de-DE" dirty="0" smtClean="0"/>
              <a:t>März 2015: 	International Agency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Research on </a:t>
            </a:r>
            <a:r>
              <a:rPr lang="de-DE" altLang="de-DE" dirty="0" err="1" smtClean="0"/>
              <a:t>Cancer</a:t>
            </a:r>
            <a:r>
              <a:rPr lang="de-DE" altLang="de-DE" dirty="0" smtClean="0"/>
              <a:t> (IARC) </a:t>
            </a:r>
            <a:br>
              <a:rPr lang="de-DE" altLang="de-DE" dirty="0" smtClean="0"/>
            </a:br>
            <a:r>
              <a:rPr lang="de-DE" altLang="de-DE" dirty="0" smtClean="0"/>
              <a:t>	</a:t>
            </a:r>
            <a:r>
              <a:rPr lang="de-DE" altLang="de-DE" dirty="0" err="1" smtClean="0">
                <a:solidFill>
                  <a:srgbClr val="FF0000"/>
                </a:solidFill>
              </a:rPr>
              <a:t>Glyphosat</a:t>
            </a:r>
            <a:r>
              <a:rPr lang="de-DE" altLang="de-DE" dirty="0" smtClean="0">
                <a:solidFill>
                  <a:srgbClr val="FF0000"/>
                </a:solidFill>
              </a:rPr>
              <a:t> wahrscheinlich krebserzeugend für den Menschen</a:t>
            </a:r>
            <a:endParaRPr lang="de-DE" altLang="de-DE" sz="900" dirty="0" smtClean="0">
              <a:solidFill>
                <a:srgbClr val="FF0000"/>
              </a:solidFill>
            </a:endParaRP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Bewertung der IARC-Monographie durch BfR (Addendum zum RAR)</a:t>
            </a:r>
          </a:p>
          <a:p>
            <a:pPr>
              <a:spcAft>
                <a:spcPts val="1800"/>
              </a:spcAft>
              <a:tabLst>
                <a:tab pos="268288" algn="l"/>
              </a:tabLst>
              <a:defRPr/>
            </a:pPr>
            <a:r>
              <a:rPr lang="de-DE" altLang="de-DE" dirty="0" smtClean="0"/>
              <a:t>	Ergebnis: 	Bei sachgerechter Anwendung besteht </a:t>
            </a:r>
            <a:r>
              <a:rPr lang="de-DE" altLang="de-DE" u="sng" dirty="0" smtClean="0"/>
              <a:t>kein</a:t>
            </a:r>
            <a:r>
              <a:rPr lang="de-DE" altLang="de-DE" dirty="0" smtClean="0"/>
              <a:t> Krebsrisiko für den 	Menschen </a:t>
            </a:r>
            <a:endParaRPr lang="de-DE" altLang="de-DE" sz="800" dirty="0" smtClean="0"/>
          </a:p>
          <a:p>
            <a:pPr marL="268288" indent="-268288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  <a:defRPr/>
            </a:pPr>
            <a:r>
              <a:rPr lang="de-DE" altLang="de-DE" dirty="0" smtClean="0"/>
              <a:t>Erneuter EFSA Peer Review (zum Addendum)</a:t>
            </a:r>
          </a:p>
          <a:p>
            <a:pPr marL="268288" indent="-268288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  <a:defRPr/>
            </a:pPr>
            <a:r>
              <a:rPr lang="de-DE" altLang="de-DE" dirty="0" smtClean="0"/>
              <a:t>EFSA </a:t>
            </a:r>
            <a:r>
              <a:rPr lang="de-DE" altLang="de-DE" dirty="0" err="1" smtClean="0"/>
              <a:t>Conclusion</a:t>
            </a:r>
            <a:r>
              <a:rPr lang="de-DE" altLang="de-DE" dirty="0" smtClean="0"/>
              <a:t> bestätigt BfR-Bewertung (</a:t>
            </a:r>
            <a:r>
              <a:rPr lang="de-DE" altLang="de-DE" u="sng" dirty="0" smtClean="0"/>
              <a:t>kein</a:t>
            </a:r>
            <a:r>
              <a:rPr lang="de-DE" altLang="de-DE" dirty="0" smtClean="0"/>
              <a:t> Krebsrisiko für Menschen)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27175" algn="l"/>
                <a:tab pos="2333625" algn="l"/>
              </a:tabLst>
              <a:defRPr/>
            </a:pPr>
            <a:r>
              <a:rPr lang="de-DE" altLang="de-DE" dirty="0" smtClean="0"/>
              <a:t>ab Dezember 2015: Diskussion im Ständigen Ausschuss </a:t>
            </a:r>
            <a:r>
              <a:rPr lang="de-DE" altLang="de-DE" dirty="0" err="1" smtClean="0"/>
              <a:t>Pflanzen,Tiere</a:t>
            </a:r>
            <a:r>
              <a:rPr lang="de-DE" altLang="de-DE" dirty="0" smtClean="0"/>
              <a:t>, Nahrungs- und Futtermittel (</a:t>
            </a:r>
            <a:r>
              <a:rPr lang="de-DE" altLang="de-DE" dirty="0" err="1" smtClean="0"/>
              <a:t>SCoPAFF</a:t>
            </a:r>
            <a:r>
              <a:rPr lang="de-DE" alt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07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Glyphosat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Rechteck 6"/>
          <p:cNvSpPr/>
          <p:nvPr/>
        </p:nvSpPr>
        <p:spPr>
          <a:xfrm>
            <a:off x="657225" y="1844675"/>
            <a:ext cx="7875588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00000"/>
                </a:solidFill>
              </a:rPr>
              <a:t>Diskussion</a:t>
            </a:r>
            <a:r>
              <a:rPr lang="de-DE" dirty="0">
                <a:solidFill>
                  <a:srgbClr val="000000"/>
                </a:solidFill>
              </a:rPr>
              <a:t> der von der Europäischen Kommission vorgestellten Entscheidungsdokumente (z. B. Wirkstoffgenehmigungen, Widerrufe),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mindestens zweimal auf der Tagesordnung</a:t>
            </a:r>
          </a:p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00000"/>
                </a:solidFill>
              </a:rPr>
              <a:t>Abstimmung</a:t>
            </a:r>
            <a:r>
              <a:rPr lang="de-DE" dirty="0">
                <a:solidFill>
                  <a:srgbClr val="000000"/>
                </a:solidFill>
              </a:rPr>
              <a:t> erfolgt nach dem Prinzip der doppelten Mehrheit</a:t>
            </a:r>
            <a:endParaRPr lang="de-DE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00000"/>
                </a:solidFill>
              </a:rPr>
              <a:t>Qualifizierte Mehrheit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55 % der Mitgliedstaaten (= 16), die mindestens 65 % der Bevölkerung der Europäischen Union repräsentieren</a:t>
            </a:r>
          </a:p>
          <a:p>
            <a:pPr>
              <a:spcAft>
                <a:spcPts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</a:rPr>
              <a:t>Stimmengewicht von Deutschland: 15,93 %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00000"/>
                </a:solidFill>
              </a:rPr>
              <a:t>Sperrminorität</a:t>
            </a:r>
            <a:r>
              <a:rPr lang="de-DE" dirty="0">
                <a:solidFill>
                  <a:srgbClr val="000000"/>
                </a:solidFill>
              </a:rPr>
              <a:t>: mindestens 4 Mitgliedstaaten (&gt; 35 % der Bevölkerung)</a:t>
            </a:r>
          </a:p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7225" y="1128713"/>
            <a:ext cx="5905500" cy="47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500" b="1">
                <a:solidFill>
                  <a:schemeClr val="tx2"/>
                </a:solidFill>
                <a:latin typeface="Georgia" panose="02040502050405020303" pitchFamily="18" charset="0"/>
              </a:rPr>
              <a:t>SCoPAFF</a:t>
            </a:r>
          </a:p>
        </p:txBody>
      </p:sp>
    </p:spTree>
    <p:extLst>
      <p:ext uri="{BB962C8B-B14F-4D97-AF65-F5344CB8AC3E}">
        <p14:creationId xmlns:p14="http://schemas.microsoft.com/office/powerpoint/2010/main" val="30231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Glyphosat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Rechteck 6"/>
          <p:cNvSpPr/>
          <p:nvPr/>
        </p:nvSpPr>
        <p:spPr>
          <a:xfrm>
            <a:off x="625475" y="1831975"/>
            <a:ext cx="8291513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7425" indent="-987425">
              <a:lnSpc>
                <a:spcPts val="2400"/>
              </a:lnSpc>
              <a:defRPr/>
            </a:pPr>
            <a:r>
              <a:rPr lang="de-DE" dirty="0"/>
              <a:t>12/2015: 	Erste Diskussion, noch kein konkreter Kommissionsvorschlag, nur offizielle Kenntnisnahme geänderter toxikologischer Referenzwerte (ADI, AOEL und </a:t>
            </a:r>
            <a:r>
              <a:rPr lang="de-DE" dirty="0" err="1"/>
              <a:t>ARfD</a:t>
            </a:r>
            <a:r>
              <a:rPr lang="de-DE" dirty="0"/>
              <a:t>), Kommission bittet die MS um Positionierung</a:t>
            </a:r>
          </a:p>
          <a:p>
            <a:pPr marL="987425" indent="-987425">
              <a:defRPr/>
            </a:pPr>
            <a:endParaRPr lang="de-DE" dirty="0"/>
          </a:p>
          <a:p>
            <a:pPr marL="987425" indent="-987425">
              <a:lnSpc>
                <a:spcPts val="2400"/>
              </a:lnSpc>
              <a:defRPr/>
            </a:pPr>
            <a:r>
              <a:rPr lang="de-DE" dirty="0"/>
              <a:t>01/2016: 	Erster Entscheidungsvorschlag der Europäischen Kommission </a:t>
            </a:r>
            <a:br>
              <a:rPr lang="de-DE" dirty="0"/>
            </a:br>
            <a:endParaRPr lang="de-DE" dirty="0"/>
          </a:p>
          <a:p>
            <a:pPr marL="987425" indent="-987425">
              <a:lnSpc>
                <a:spcPts val="2400"/>
              </a:lnSpc>
              <a:defRPr/>
            </a:pPr>
            <a:r>
              <a:rPr lang="de-DE" dirty="0"/>
              <a:t>03/2016: 	Leicht geänderter Entscheidungsvorschlag</a:t>
            </a:r>
            <a:br>
              <a:rPr lang="de-DE" dirty="0"/>
            </a:br>
            <a:r>
              <a:rPr lang="de-DE" dirty="0"/>
              <a:t>Keine Abstimmung, sondern Verschiebung der Entscheidung, </a:t>
            </a:r>
            <a:br>
              <a:rPr lang="de-DE" dirty="0"/>
            </a:br>
            <a:r>
              <a:rPr lang="de-DE" dirty="0"/>
              <a:t>da keine qualifizierte Mehrheit </a:t>
            </a:r>
            <a:r>
              <a:rPr lang="de-DE" dirty="0" smtClean="0"/>
              <a:t>absehbar</a:t>
            </a:r>
            <a:endParaRPr lang="de-DE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7225" y="1128713"/>
            <a:ext cx="7370763" cy="47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500" b="1">
                <a:solidFill>
                  <a:schemeClr val="tx2"/>
                </a:solidFill>
                <a:latin typeface="Georgia" panose="02040502050405020303" pitchFamily="18" charset="0"/>
              </a:rPr>
              <a:t>Diskussion von Glyphosat im SCoPAFF</a:t>
            </a:r>
          </a:p>
        </p:txBody>
      </p:sp>
    </p:spTree>
    <p:extLst>
      <p:ext uri="{BB962C8B-B14F-4D97-AF65-F5344CB8AC3E}">
        <p14:creationId xmlns:p14="http://schemas.microsoft.com/office/powerpoint/2010/main" val="29611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Glyphosat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7225" y="1128713"/>
            <a:ext cx="7370763" cy="47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500" b="1" dirty="0">
                <a:solidFill>
                  <a:schemeClr val="tx2"/>
                </a:solidFill>
                <a:latin typeface="Georgia" panose="02040502050405020303" pitchFamily="18" charset="0"/>
              </a:rPr>
              <a:t>Diskussion von Glyphosat im </a:t>
            </a:r>
            <a:r>
              <a:rPr lang="de-DE" altLang="de-DE" sz="25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SCoPAFF</a:t>
            </a:r>
            <a:endParaRPr lang="de-DE" altLang="de-DE" sz="25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57225" y="1916113"/>
            <a:ext cx="7659688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7425" indent="-987425">
              <a:lnSpc>
                <a:spcPts val="2400"/>
              </a:lnSpc>
              <a:spcAft>
                <a:spcPts val="600"/>
              </a:spcAft>
              <a:defRPr/>
            </a:pPr>
            <a:r>
              <a:rPr lang="de-DE" dirty="0"/>
              <a:t>05/2016:	Geänderter Entscheidungsvorschlag</a:t>
            </a:r>
          </a:p>
          <a:p>
            <a:pPr marL="987425" indent="-987425">
              <a:lnSpc>
                <a:spcPts val="2400"/>
              </a:lnSpc>
              <a:defRPr/>
            </a:pPr>
            <a:r>
              <a:rPr lang="de-DE" dirty="0"/>
              <a:t>	</a:t>
            </a:r>
            <a:r>
              <a:rPr lang="de-DE" dirty="0" smtClean="0"/>
              <a:t>Kommission </a:t>
            </a:r>
            <a:r>
              <a:rPr lang="de-DE" dirty="0"/>
              <a:t>stellt den Vorschlag nach intensiver Diskussion </a:t>
            </a:r>
            <a:r>
              <a:rPr lang="de-DE" u="sng" dirty="0"/>
              <a:t>nicht</a:t>
            </a:r>
            <a:r>
              <a:rPr lang="de-DE" dirty="0"/>
              <a:t> zur Abstimmung, da durch Enthaltung von DE weiterhin keine qualifizierte Mehrheit für den </a:t>
            </a:r>
            <a:r>
              <a:rPr lang="de-DE" dirty="0" smtClean="0"/>
              <a:t>Kommissionsvorschlag</a:t>
            </a:r>
          </a:p>
          <a:p>
            <a:pPr marL="987425" indent="-987425">
              <a:lnSpc>
                <a:spcPts val="2400"/>
              </a:lnSpc>
              <a:defRPr/>
            </a:pPr>
            <a:endParaRPr lang="de-DE" dirty="0"/>
          </a:p>
          <a:p>
            <a:pPr marL="987425" indent="-987425">
              <a:lnSpc>
                <a:spcPts val="2400"/>
              </a:lnSpc>
              <a:spcAft>
                <a:spcPts val="600"/>
              </a:spcAft>
              <a:defRPr/>
            </a:pPr>
            <a:r>
              <a:rPr lang="de-DE" dirty="0" smtClean="0"/>
              <a:t>07/2016</a:t>
            </a:r>
            <a:r>
              <a:rPr lang="de-DE" dirty="0"/>
              <a:t>:	</a:t>
            </a:r>
            <a:r>
              <a:rPr lang="de-DE" dirty="0" smtClean="0"/>
              <a:t>Verlängerung der Wirkstoffgenehmigung bis Ende 2017</a:t>
            </a:r>
            <a:endParaRPr lang="de-DE" dirty="0"/>
          </a:p>
          <a:p>
            <a:pPr marL="987425" indent="-987425">
              <a:lnSpc>
                <a:spcPts val="2400"/>
              </a:lnSpc>
              <a:defRPr/>
            </a:pPr>
            <a:r>
              <a:rPr lang="de-DE" dirty="0"/>
              <a:t>	</a:t>
            </a:r>
            <a:r>
              <a:rPr lang="de-DE" dirty="0" smtClean="0"/>
              <a:t>Aktuell: Anpassung der Zulassungen (national)</a:t>
            </a:r>
            <a:endParaRPr lang="de-DE" dirty="0"/>
          </a:p>
          <a:p>
            <a:pPr marL="987425" indent="-987425">
              <a:lnSpc>
                <a:spcPts val="2400"/>
              </a:lnSpc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6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Mindestabstände zu Anwohnern und unbeteiligten Dritten</a:t>
            </a: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68312" y="1700808"/>
            <a:ext cx="8352159" cy="46805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2008 – Bewertungsmodell für Anwohner und Nebenstehende veröffentlicht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Mindestabstände erforderlich </a:t>
            </a:r>
          </a:p>
          <a:p>
            <a:pPr lvl="1"/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Veröffentlichung im Bundesanzeiger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BAnz)</a:t>
            </a:r>
            <a:r>
              <a:rPr lang="de-DE" alt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lvl="1"/>
            <a:r>
              <a:rPr lang="de-DE" alt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damals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 m Flächenkultur, 3 m Raumkultur)</a:t>
            </a:r>
          </a:p>
          <a:p>
            <a:pPr lvl="1"/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Hintergrund: </a:t>
            </a:r>
            <a:b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Bewertungsmodelle liefern mangels zugrunde liegender Driftdaten keine Ergebnisse unterhalb der Mindestabstände</a:t>
            </a: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 – </a:t>
            </a:r>
            <a:r>
              <a:rPr lang="de-DE" alt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EFSA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veröffentlicht harmonisiertes Bewertungsmodell </a:t>
            </a:r>
          </a:p>
          <a:p>
            <a:pPr lvl="1"/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an den technischen Fortschritt</a:t>
            </a: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 – BVL teilt Umsetzung </a:t>
            </a:r>
            <a:r>
              <a:rPr lang="de-DE" alt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EFSA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-Modell mit (BAnz)</a:t>
            </a:r>
          </a:p>
          <a:p>
            <a:pPr lvl="1"/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geänderte Basisdaten</a:t>
            </a:r>
          </a:p>
          <a:p>
            <a:pPr lvl="1"/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zugrunde liegende Driftdaten: </a:t>
            </a:r>
            <a:r>
              <a:rPr lang="de-DE" alt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 Flächenkultur, 5 m Raumkultur</a:t>
            </a: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2016 – Aktualisierung der Mindestabstände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(BAnz)</a:t>
            </a:r>
            <a:endParaRPr lang="de-DE" altLang="de-DE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 smtClean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7225" y="1224558"/>
            <a:ext cx="7370763" cy="47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5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Aktuelle Entwicklungen</a:t>
            </a:r>
            <a:endParaRPr lang="de-DE" altLang="de-DE" sz="25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Mindestabstände zu Anwohnern und unbeteiligten Dritten</a:t>
            </a: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683568" y="1922319"/>
            <a:ext cx="8130742" cy="36004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betroffene Anwendungen: Spritz- und Sprühanwendungen</a:t>
            </a: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einzuhaltende Abstände: 2 m Flächenkultur, 5 m Raumkultur</a:t>
            </a: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Sonderregelung für Wege </a:t>
            </a:r>
          </a:p>
          <a:p>
            <a:pPr lvl="1"/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Mindestabstände müssen nicht zwingend zum Weg eingehalten werden</a:t>
            </a:r>
          </a:p>
          <a:p>
            <a:pPr lvl="1"/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sicherstellen, dass unbeteiligte Dritte nicht in den Bereich der Mindestabstände gelangen</a:t>
            </a: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keine Übergangsfristen </a:t>
            </a: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gilt nicht für Anwendungen im Haus- und Kleingarten</a:t>
            </a:r>
          </a:p>
          <a:p>
            <a:pPr lvl="1"/>
            <a:endParaRPr lang="de-DE" sz="2000" b="1" dirty="0" smtClean="0"/>
          </a:p>
          <a:p>
            <a:pPr lvl="1"/>
            <a:endParaRPr lang="de-DE" altLang="de-DE" sz="2000" dirty="0" smtClean="0">
              <a:solidFill>
                <a:srgbClr val="FF0000"/>
              </a:solidFill>
            </a:endParaRPr>
          </a:p>
          <a:p>
            <a:endParaRPr lang="de-DE" altLang="de-DE" sz="2000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7225" y="1296566"/>
            <a:ext cx="7370763" cy="47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5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Was hat sich geändert?</a:t>
            </a:r>
            <a:endParaRPr lang="de-DE" altLang="de-DE" sz="25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1. Dezember 2016</a:t>
            </a:r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Dr. Martin Streloke, BVL Abteilung Pflanzenschutzmittel</a:t>
            </a:r>
            <a:endParaRPr lang="de-DE" altLang="de-DE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683568" y="1556792"/>
            <a:ext cx="8130742" cy="46085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spcAft>
                <a:spcPts val="1000"/>
              </a:spcAft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Hochkomplizierte Verfahren auf nationaler und EU-Ebene</a:t>
            </a:r>
          </a:p>
          <a:p>
            <a:pPr>
              <a:spcBef>
                <a:spcPts val="700"/>
              </a:spcBef>
              <a:spcAft>
                <a:spcPts val="1000"/>
              </a:spcAft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Zusammenarbeit von EU-Behörden, Behörden der Mitgliedstaaten sowie verschiedener nationaler Behörden</a:t>
            </a:r>
          </a:p>
          <a:p>
            <a:pPr>
              <a:spcBef>
                <a:spcPts val="700"/>
              </a:spcBef>
              <a:spcAft>
                <a:spcPts val="1000"/>
              </a:spcAft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Zusammenarbeit der Behörden weitaus intensiver geworden</a:t>
            </a:r>
          </a:p>
          <a:p>
            <a:pPr>
              <a:spcBef>
                <a:spcPts val="700"/>
              </a:spcBef>
              <a:spcAft>
                <a:spcPts val="1000"/>
              </a:spcAft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Harmonisierung der Verfahren fortgeschrittener als Entscheidungs- und Bewertungsgrundsätze</a:t>
            </a:r>
          </a:p>
          <a:p>
            <a:pPr>
              <a:spcBef>
                <a:spcPts val="700"/>
              </a:spcBef>
              <a:spcAft>
                <a:spcPts val="1000"/>
              </a:spcAft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Handlungsspielräume begrenzt, lange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Entscheidungsprozesse</a:t>
            </a:r>
          </a:p>
          <a:p>
            <a:pPr>
              <a:spcBef>
                <a:spcPts val="700"/>
              </a:spcBef>
              <a:spcAft>
                <a:spcPts val="1000"/>
              </a:spcAft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Aber Entwicklung wird weitergehen, genauer Verlauf </a:t>
            </a:r>
            <a:r>
              <a:rPr lang="de-DE" alt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schwer vorhersehbar.</a:t>
            </a:r>
            <a:endParaRPr lang="de-DE" alt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000" b="1" dirty="0" smtClean="0"/>
          </a:p>
          <a:p>
            <a:pPr lvl="1"/>
            <a:endParaRPr lang="de-DE" altLang="de-DE" sz="2000" dirty="0" smtClean="0">
              <a:solidFill>
                <a:srgbClr val="FF0000"/>
              </a:solidFill>
            </a:endParaRPr>
          </a:p>
          <a:p>
            <a:endParaRPr lang="de-DE" altLang="de-DE" sz="2000" dirty="0" smtClean="0"/>
          </a:p>
        </p:txBody>
      </p:sp>
      <p:sp>
        <p:nvSpPr>
          <p:cNvPr id="6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e-DE" altLang="de-DE" sz="2500" b="1">
                <a:solidFill>
                  <a:schemeClr val="tx2"/>
                </a:solidFill>
                <a:latin typeface="Georgia" panose="02040502050405020303" pitchFamily="18" charset="0"/>
              </a:rPr>
              <a:t>Zusammenfassung</a:t>
            </a:r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66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3300" smtClean="0"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Vielen Dank für Ihre Aufmerksamkeit!</a:t>
            </a: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457200" y="3644900"/>
            <a:ext cx="3657600" cy="24483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165B82"/>
                </a:solidFill>
                <a:cs typeface="Arial" panose="020B0604020202020204" pitchFamily="34" charset="0"/>
              </a:rPr>
              <a:t>Kontakt:</a:t>
            </a:r>
            <a:endParaRPr lang="de-DE" altLang="de-DE" dirty="0">
              <a:cs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Dr. Martin Streloke</a:t>
            </a:r>
          </a:p>
          <a:p>
            <a:pPr eaLnBrk="1" hangingPunct="1"/>
            <a:endParaRPr lang="de-DE" altLang="de-DE" dirty="0">
              <a:cs typeface="Arial" panose="020B0604020202020204" pitchFamily="34" charset="0"/>
            </a:endParaRPr>
          </a:p>
          <a:p>
            <a:pPr eaLnBrk="1" hangingPunct="1"/>
            <a:r>
              <a:rPr lang="de-DE" altLang="de-DE" dirty="0"/>
              <a:t>Telefon: </a:t>
            </a:r>
          </a:p>
          <a:p>
            <a:pPr eaLnBrk="1" hangingPunct="1"/>
            <a:r>
              <a:rPr lang="de-DE" altLang="de-DE" dirty="0"/>
              <a:t>0531-299-3401 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/>
              <a:t>E-Mail: </a:t>
            </a:r>
            <a:r>
              <a:rPr lang="de-DE" altLang="de-DE" dirty="0" err="1"/>
              <a:t>200@bvl.bund.de</a:t>
            </a:r>
            <a:endParaRPr lang="de-DE" altLang="de-DE" dirty="0"/>
          </a:p>
        </p:txBody>
      </p:sp>
      <p:sp>
        <p:nvSpPr>
          <p:cNvPr id="23556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23557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9"/>
          <p:cNvGrpSpPr>
            <a:grpSpLocks/>
          </p:cNvGrpSpPr>
          <p:nvPr/>
        </p:nvGrpSpPr>
        <p:grpSpPr bwMode="auto">
          <a:xfrm>
            <a:off x="1509713" y="2705100"/>
            <a:ext cx="6192837" cy="792163"/>
            <a:chOff x="794" y="1207"/>
            <a:chExt cx="3901" cy="499"/>
          </a:xfrm>
        </p:grpSpPr>
        <p:cxnSp>
          <p:nvCxnSpPr>
            <p:cNvPr id="11298" name="Gerade Verbindung 37"/>
            <p:cNvCxnSpPr>
              <a:cxnSpLocks noChangeShapeType="1"/>
            </p:cNvCxnSpPr>
            <p:nvPr/>
          </p:nvCxnSpPr>
          <p:spPr bwMode="auto">
            <a:xfrm>
              <a:off x="2768" y="1207"/>
              <a:ext cx="0" cy="22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9" name="Line 82"/>
            <p:cNvSpPr>
              <a:spLocks noChangeShapeType="1"/>
            </p:cNvSpPr>
            <p:nvPr/>
          </p:nvSpPr>
          <p:spPr bwMode="auto">
            <a:xfrm flipV="1">
              <a:off x="794" y="1434"/>
              <a:ext cx="39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11300" name="Gerade Verbindung 37"/>
            <p:cNvCxnSpPr>
              <a:cxnSpLocks noChangeShapeType="1"/>
            </p:cNvCxnSpPr>
            <p:nvPr/>
          </p:nvCxnSpPr>
          <p:spPr bwMode="auto">
            <a:xfrm>
              <a:off x="794" y="1434"/>
              <a:ext cx="0" cy="27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1" name="Gerade Verbindung 37"/>
            <p:cNvCxnSpPr>
              <a:cxnSpLocks noChangeShapeType="1"/>
            </p:cNvCxnSpPr>
            <p:nvPr/>
          </p:nvCxnSpPr>
          <p:spPr bwMode="auto">
            <a:xfrm>
              <a:off x="1565" y="1434"/>
              <a:ext cx="0" cy="27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2" name="Gerade Verbindung 37"/>
            <p:cNvCxnSpPr>
              <a:cxnSpLocks noChangeShapeType="1"/>
            </p:cNvCxnSpPr>
            <p:nvPr/>
          </p:nvCxnSpPr>
          <p:spPr bwMode="auto">
            <a:xfrm>
              <a:off x="2381" y="1434"/>
              <a:ext cx="0" cy="27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3" name="Gerade Verbindung 37"/>
            <p:cNvCxnSpPr>
              <a:cxnSpLocks noChangeShapeType="1"/>
            </p:cNvCxnSpPr>
            <p:nvPr/>
          </p:nvCxnSpPr>
          <p:spPr bwMode="auto">
            <a:xfrm>
              <a:off x="3152" y="1434"/>
              <a:ext cx="0" cy="27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4" name="Gerade Verbindung 37"/>
            <p:cNvCxnSpPr>
              <a:cxnSpLocks noChangeShapeType="1"/>
            </p:cNvCxnSpPr>
            <p:nvPr/>
          </p:nvCxnSpPr>
          <p:spPr bwMode="auto">
            <a:xfrm>
              <a:off x="3923" y="1435"/>
              <a:ext cx="0" cy="27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5" name="Gerade Verbindung 37"/>
            <p:cNvCxnSpPr>
              <a:cxnSpLocks noChangeShapeType="1"/>
            </p:cNvCxnSpPr>
            <p:nvPr/>
          </p:nvCxnSpPr>
          <p:spPr bwMode="auto">
            <a:xfrm>
              <a:off x="4695" y="1434"/>
              <a:ext cx="0" cy="27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482975" y="2190750"/>
            <a:ext cx="2305050" cy="57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25000"/>
              </a:spcBef>
            </a:pPr>
            <a:r>
              <a:rPr lang="en-GB" altLang="de-DE" sz="1600" b="1">
                <a:cs typeface="Arial" panose="020B0604020202020204" pitchFamily="34" charset="0"/>
              </a:rPr>
              <a:t>Präsident</a:t>
            </a:r>
          </a:p>
        </p:txBody>
      </p:sp>
      <p:grpSp>
        <p:nvGrpSpPr>
          <p:cNvPr id="11270" name="Group 46"/>
          <p:cNvGrpSpPr>
            <a:grpSpLocks/>
          </p:cNvGrpSpPr>
          <p:nvPr/>
        </p:nvGrpSpPr>
        <p:grpSpPr bwMode="auto">
          <a:xfrm>
            <a:off x="971550" y="3357563"/>
            <a:ext cx="7272338" cy="2019300"/>
            <a:chOff x="612" y="2115"/>
            <a:chExt cx="4581" cy="1272"/>
          </a:xfrm>
        </p:grpSpPr>
        <p:sp>
          <p:nvSpPr>
            <p:cNvPr id="11282" name="Line 82"/>
            <p:cNvSpPr>
              <a:spLocks noChangeShapeType="1"/>
            </p:cNvSpPr>
            <p:nvPr/>
          </p:nvSpPr>
          <p:spPr bwMode="auto">
            <a:xfrm flipV="1">
              <a:off x="3787" y="2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3" name="Line 82"/>
            <p:cNvSpPr>
              <a:spLocks noChangeShapeType="1"/>
            </p:cNvSpPr>
            <p:nvPr/>
          </p:nvSpPr>
          <p:spPr bwMode="auto">
            <a:xfrm flipV="1">
              <a:off x="883" y="288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4" name="Text Box 3"/>
            <p:cNvSpPr txBox="1">
              <a:spLocks noChangeArrowheads="1"/>
            </p:cNvSpPr>
            <p:nvPr/>
          </p:nvSpPr>
          <p:spPr bwMode="auto">
            <a:xfrm>
              <a:off x="612" y="2116"/>
              <a:ext cx="680" cy="1271"/>
            </a:xfrm>
            <a:prstGeom prst="rect">
              <a:avLst/>
            </a:prstGeom>
            <a:solidFill>
              <a:srgbClr val="DB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400" b="1">
                  <a:solidFill>
                    <a:schemeClr val="bg1"/>
                  </a:solidFill>
                  <a:cs typeface="Arial" panose="020B0604020202020204" pitchFamily="34" charset="0"/>
                </a:rPr>
                <a:t>Z</a:t>
              </a:r>
            </a:p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200" b="1">
                  <a:solidFill>
                    <a:schemeClr val="tx2"/>
                  </a:solidFill>
                  <a:cs typeface="Arial" panose="020B0604020202020204" pitchFamily="34" charset="0"/>
                </a:rPr>
                <a:t>Zentrale Dienste</a:t>
              </a:r>
            </a:p>
          </p:txBody>
        </p:sp>
        <p:sp>
          <p:nvSpPr>
            <p:cNvPr id="11285" name="Text Box 3"/>
            <p:cNvSpPr txBox="1">
              <a:spLocks noChangeArrowheads="1"/>
            </p:cNvSpPr>
            <p:nvPr/>
          </p:nvSpPr>
          <p:spPr bwMode="auto">
            <a:xfrm>
              <a:off x="1384" y="2115"/>
              <a:ext cx="680" cy="12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400" b="1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</a:p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200" b="1">
                  <a:solidFill>
                    <a:schemeClr val="tx2"/>
                  </a:solidFill>
                  <a:cs typeface="Arial" panose="020B0604020202020204" pitchFamily="34" charset="0"/>
                </a:rPr>
                <a:t>Lebens-mittel-sicherheit</a:t>
              </a:r>
            </a:p>
          </p:txBody>
        </p:sp>
        <p:sp>
          <p:nvSpPr>
            <p:cNvPr id="11286" name="Text Box 3"/>
            <p:cNvSpPr txBox="1">
              <a:spLocks noChangeArrowheads="1"/>
            </p:cNvSpPr>
            <p:nvPr/>
          </p:nvSpPr>
          <p:spPr bwMode="auto">
            <a:xfrm>
              <a:off x="2200" y="2115"/>
              <a:ext cx="680" cy="12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400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200" b="1">
                  <a:solidFill>
                    <a:schemeClr val="bg1"/>
                  </a:solidFill>
                  <a:cs typeface="Arial" panose="020B0604020202020204" pitchFamily="34" charset="0"/>
                </a:rPr>
                <a:t>Pflanzen-schutzmittel</a:t>
              </a:r>
            </a:p>
          </p:txBody>
        </p:sp>
        <p:sp>
          <p:nvSpPr>
            <p:cNvPr id="11287" name="Text Box 3"/>
            <p:cNvSpPr txBox="1">
              <a:spLocks noChangeArrowheads="1"/>
            </p:cNvSpPr>
            <p:nvPr/>
          </p:nvSpPr>
          <p:spPr bwMode="auto">
            <a:xfrm>
              <a:off x="2971" y="2115"/>
              <a:ext cx="680" cy="12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400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200" b="1">
                  <a:solidFill>
                    <a:schemeClr val="tx2"/>
                  </a:solidFill>
                  <a:cs typeface="Arial" panose="020B0604020202020204" pitchFamily="34" charset="0"/>
                </a:rPr>
                <a:t>Tierarznei-mittel</a:t>
              </a:r>
            </a:p>
          </p:txBody>
        </p:sp>
        <p:sp>
          <p:nvSpPr>
            <p:cNvPr id="11288" name="Text Box 3"/>
            <p:cNvSpPr txBox="1">
              <a:spLocks noChangeArrowheads="1"/>
            </p:cNvSpPr>
            <p:nvPr/>
          </p:nvSpPr>
          <p:spPr bwMode="auto">
            <a:xfrm>
              <a:off x="3742" y="2115"/>
              <a:ext cx="680" cy="12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400" b="1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</a:p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200" b="1">
                  <a:solidFill>
                    <a:schemeClr val="tx2"/>
                  </a:solidFill>
                  <a:cs typeface="Arial" panose="020B0604020202020204" pitchFamily="34" charset="0"/>
                </a:rPr>
                <a:t>Gentechnik</a:t>
              </a:r>
            </a:p>
          </p:txBody>
        </p:sp>
        <p:sp>
          <p:nvSpPr>
            <p:cNvPr id="11289" name="Text Box 3"/>
            <p:cNvSpPr txBox="1">
              <a:spLocks noChangeArrowheads="1"/>
            </p:cNvSpPr>
            <p:nvPr/>
          </p:nvSpPr>
          <p:spPr bwMode="auto">
            <a:xfrm>
              <a:off x="4513" y="2116"/>
              <a:ext cx="680" cy="12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400" b="1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</a:p>
            <a:p>
              <a:pPr algn="ctr" defTabSz="914400" eaLnBrk="1" hangingPunct="1">
                <a:spcBef>
                  <a:spcPct val="25000"/>
                </a:spcBef>
              </a:pPr>
              <a:r>
                <a:rPr lang="en-GB" altLang="de-DE" sz="1200" b="1">
                  <a:solidFill>
                    <a:schemeClr val="tx2"/>
                  </a:solidFill>
                  <a:cs typeface="Arial" panose="020B0604020202020204" pitchFamily="34" charset="0"/>
                </a:rPr>
                <a:t>Analysen</a:t>
              </a:r>
            </a:p>
          </p:txBody>
        </p:sp>
        <p:pic>
          <p:nvPicPr>
            <p:cNvPr id="11290" name="Picture 30" descr="Bereich Bedarfsgegenstände (gif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933"/>
              <a:ext cx="3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31" descr="Bereich Futtermittel (gif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2933"/>
              <a:ext cx="3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32" descr="Bereich Lebensmittel (gif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933"/>
              <a:ext cx="32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33" descr="Bereich Pflanzenschutzmittel (gif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" y="2751"/>
              <a:ext cx="496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34" descr="Bereich Tierarzneimittel (gif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814"/>
              <a:ext cx="538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35" descr="Bereich Gentechnik (gif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751"/>
              <a:ext cx="555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36" descr="Bereich Untersuchungen (gif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750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38" descr="BVL-Gebäude (gif)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902"/>
              <a:ext cx="67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127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735013" y="260350"/>
            <a:ext cx="8229600" cy="8651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undesSerif Medium"/>
                <a:ea typeface="ＭＳ Ｐゴシック" charset="0"/>
                <a:cs typeface="BundesSerif Medium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  <a:cs typeface="BundesSerif Medium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undesSerif Medium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  <a:t>Das Bundesamt für Verbraucherschutz </a:t>
            </a:r>
            <a:b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</a:br>
            <a: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  <a:t>und Lebensmittelsicherheit (BVL)</a:t>
            </a:r>
            <a:br>
              <a:rPr lang="de-DE" sz="2500" b="1" dirty="0" smtClean="0">
                <a:solidFill>
                  <a:srgbClr val="165B82"/>
                </a:solidFill>
                <a:latin typeface="Georgia"/>
                <a:cs typeface="Georgia"/>
              </a:rPr>
            </a:br>
            <a:endParaRPr lang="de-DE" sz="2500" b="1" dirty="0">
              <a:solidFill>
                <a:srgbClr val="165B82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552" y="1268760"/>
            <a:ext cx="77936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spcAft>
                <a:spcPts val="7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Homepage des BVL                                                   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www.bvl.bund.de</a:t>
            </a:r>
            <a:r>
              <a:rPr lang="de-DE" altLang="de-DE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7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Informationen Anwendungsverbot in best. </a:t>
            </a:r>
            <a:r>
              <a:rPr lang="de-DE" altLang="de-DE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TW-Gewinnungsgebieten</a:t>
            </a:r>
            <a:r>
              <a:rPr lang="de-DE" alt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www.bvl.bund.de</a:t>
            </a:r>
            <a:r>
              <a:rPr lang="de-DE" altLang="de-DE" sz="19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ng301</a:t>
            </a:r>
            <a:r>
              <a:rPr lang="de-DE" altLang="de-DE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7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Datenbank zugelassene Pflanzenschutzmittel 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www.bvl.bund.de</a:t>
            </a:r>
            <a:r>
              <a:rPr lang="de-DE" altLang="de-DE" sz="19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infopsm</a:t>
            </a:r>
            <a:r>
              <a:rPr lang="de-DE" altLang="de-DE" sz="19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700"/>
              </a:spcAft>
              <a:buClr>
                <a:schemeClr val="tx1"/>
              </a:buClr>
              <a:buFontTx/>
              <a:buChar char="•"/>
            </a:pPr>
            <a:r>
              <a:rPr lang="de-DE" alt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Pflanzenschutz-Kontrollprogramm 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www.bvl.bund.de</a:t>
            </a:r>
            <a:r>
              <a:rPr lang="de-DE" altLang="de-DE" sz="19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psmkontrollprogramm</a:t>
            </a:r>
            <a:endParaRPr lang="de-DE" altLang="de-DE" sz="19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ts val="700"/>
              </a:spcAft>
            </a:pPr>
            <a:r>
              <a:rPr lang="de-DE" alt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Folienserie Naturhaushalt des BVL     </a:t>
            </a:r>
            <a:r>
              <a:rPr lang="de-DE" altLang="de-DE" sz="1900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www.folienserie.agroscience.de</a:t>
            </a:r>
            <a:endParaRPr lang="de-DE" altLang="de-DE" sz="19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ts val="700"/>
              </a:spcAf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Fragen und Antworten zu Mindestabständen zum Schutz von Mindestabstände zu Anwohnern und unbeteiligten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Dritten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9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sz="19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www.bvl.bund.de</a:t>
            </a:r>
            <a:r>
              <a:rPr lang="de-DE" sz="19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/DE/</a:t>
            </a:r>
            <a:r>
              <a:rPr lang="de-DE" sz="19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04_Pflanzenschutzmittel</a:t>
            </a:r>
            <a:r>
              <a:rPr lang="de-DE" sz="19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sz="1900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psm_faq_mindestabstaende.html?nn</a:t>
            </a:r>
            <a:r>
              <a:rPr lang="de-DE" sz="19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=1400938</a:t>
            </a:r>
            <a:endParaRPr lang="de-DE" sz="19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800"/>
              </a:spcAft>
            </a:pPr>
            <a:endParaRPr lang="de-DE" altLang="de-DE" sz="1900" u="sng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tx1"/>
              </a:buClr>
            </a:pPr>
            <a:endParaRPr lang="de-DE" altLang="de-D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</a:pPr>
            <a:endParaRPr lang="de-DE" altLang="de-DE" sz="1800" dirty="0" smtClean="0"/>
          </a:p>
        </p:txBody>
      </p:sp>
      <p:pic>
        <p:nvPicPr>
          <p:cNvPr id="13" name="Bild 19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12" y="3645024"/>
            <a:ext cx="1507979" cy="114547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78163" y="1700808"/>
            <a:ext cx="299085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Abteilung 2</a:t>
            </a:r>
          </a:p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Pflanzenschutzmittel</a:t>
            </a: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76288" y="2699345"/>
            <a:ext cx="3341687" cy="6016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Referat 201</a:t>
            </a:r>
            <a:endParaRPr lang="de-DE" altLang="de-DE" sz="1600"/>
          </a:p>
          <a:p>
            <a:pPr algn="ctr" eaLnBrk="1" hangingPunct="1"/>
            <a:r>
              <a:rPr lang="de-DE" altLang="de-DE" sz="1400"/>
              <a:t>Grundsatzangelegenheiten</a:t>
            </a:r>
            <a:endParaRPr lang="de-DE" altLang="de-DE" sz="9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6763" y="3577233"/>
            <a:ext cx="3352800" cy="601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Referat 202</a:t>
            </a:r>
            <a:endParaRPr lang="de-DE" altLang="de-DE" sz="1600"/>
          </a:p>
          <a:p>
            <a:pPr algn="ctr" eaLnBrk="1" hangingPunct="1"/>
            <a:r>
              <a:rPr lang="de-DE" altLang="de-DE" sz="1400"/>
              <a:t>Verfahrenssteuerung Mittel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76288" y="4361458"/>
            <a:ext cx="3341687" cy="601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Referat 203</a:t>
            </a:r>
            <a:endParaRPr lang="de-DE" altLang="de-DE" sz="1600"/>
          </a:p>
          <a:p>
            <a:pPr algn="ctr" eaLnBrk="1" hangingPunct="1"/>
            <a:r>
              <a:rPr lang="de-DE" altLang="de-DE" sz="1400"/>
              <a:t>Verfahrenssteuerung Wirkstoffe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029200" y="2707283"/>
            <a:ext cx="3505200" cy="601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Referat</a:t>
            </a:r>
            <a:r>
              <a:rPr lang="de-DE" altLang="de-DE" sz="1600"/>
              <a:t> </a:t>
            </a:r>
            <a:r>
              <a:rPr lang="de-DE" altLang="de-DE" sz="1600" b="1"/>
              <a:t>204</a:t>
            </a:r>
            <a:endParaRPr lang="de-DE" altLang="de-DE" sz="1600"/>
          </a:p>
          <a:p>
            <a:pPr algn="ctr" eaLnBrk="1" hangingPunct="1"/>
            <a:r>
              <a:rPr lang="de-DE" altLang="de-DE" sz="1400"/>
              <a:t>Naturhaushalt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5029200" y="3599458"/>
            <a:ext cx="3505200" cy="601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Referat</a:t>
            </a:r>
            <a:r>
              <a:rPr lang="de-DE" altLang="de-DE" sz="1600"/>
              <a:t> </a:t>
            </a:r>
            <a:r>
              <a:rPr lang="de-DE" altLang="de-DE" sz="1600" b="1"/>
              <a:t>205</a:t>
            </a:r>
            <a:endParaRPr lang="de-DE" altLang="de-DE" sz="1600"/>
          </a:p>
          <a:p>
            <a:pPr algn="ctr" eaLnBrk="1" hangingPunct="1"/>
            <a:r>
              <a:rPr lang="de-DE" altLang="de-DE" sz="1400"/>
              <a:t>Pflanzenschutzmittelanwendungen</a:t>
            </a: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5029200" y="4372570"/>
            <a:ext cx="3505200" cy="6016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Referat</a:t>
            </a:r>
            <a:r>
              <a:rPr lang="de-DE" altLang="de-DE" sz="1600"/>
              <a:t> </a:t>
            </a:r>
            <a:r>
              <a:rPr lang="de-DE" altLang="de-DE" sz="1600" b="1"/>
              <a:t>206</a:t>
            </a:r>
            <a:endParaRPr lang="de-DE" altLang="de-DE" sz="1600"/>
          </a:p>
          <a:p>
            <a:pPr algn="ctr" eaLnBrk="1" hangingPunct="1"/>
            <a:r>
              <a:rPr lang="de-DE" altLang="de-DE" sz="1400"/>
              <a:t>Produktchemie und Analytik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5029200" y="5145683"/>
            <a:ext cx="3505200" cy="6016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/>
              <a:t>Referat</a:t>
            </a:r>
            <a:r>
              <a:rPr lang="de-DE" altLang="de-DE" sz="1600"/>
              <a:t> </a:t>
            </a:r>
            <a:r>
              <a:rPr lang="de-DE" altLang="de-DE" sz="1600" b="1"/>
              <a:t>207</a:t>
            </a:r>
            <a:endParaRPr lang="de-DE" altLang="de-DE" sz="1600"/>
          </a:p>
          <a:p>
            <a:pPr algn="ctr" eaLnBrk="1" hangingPunct="1"/>
            <a:r>
              <a:rPr lang="de-DE" altLang="de-DE" sz="1400"/>
              <a:t>Gesundheit</a:t>
            </a:r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4121150" y="3004145"/>
            <a:ext cx="29845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 flipH="1">
            <a:off x="4413250" y="2350095"/>
            <a:ext cx="6350" cy="231933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4721225" y="3004145"/>
            <a:ext cx="307975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4711700" y="4669433"/>
            <a:ext cx="3175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4721225" y="3896320"/>
            <a:ext cx="307975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>
            <a:off x="4116388" y="3888383"/>
            <a:ext cx="29845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4114800" y="4669433"/>
            <a:ext cx="29845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30" name="Line 20"/>
          <p:cNvSpPr>
            <a:spLocks noChangeShapeType="1"/>
          </p:cNvSpPr>
          <p:nvPr/>
        </p:nvSpPr>
        <p:spPr bwMode="auto">
          <a:xfrm>
            <a:off x="4727575" y="5442545"/>
            <a:ext cx="29845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>
            <a:off x="4724400" y="2350095"/>
            <a:ext cx="0" cy="309245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332" name="Group 29"/>
          <p:cNvGrpSpPr>
            <a:grpSpLocks/>
          </p:cNvGrpSpPr>
          <p:nvPr/>
        </p:nvGrpSpPr>
        <p:grpSpPr bwMode="auto">
          <a:xfrm>
            <a:off x="1062038" y="1859558"/>
            <a:ext cx="2017712" cy="360362"/>
            <a:chOff x="669" y="1418"/>
            <a:chExt cx="1271" cy="227"/>
          </a:xfrm>
        </p:grpSpPr>
        <p:sp>
          <p:nvSpPr>
            <p:cNvPr id="13337" name="Text Box 21"/>
            <p:cNvSpPr txBox="1">
              <a:spLocks noChangeArrowheads="1"/>
            </p:cNvSpPr>
            <p:nvPr/>
          </p:nvSpPr>
          <p:spPr bwMode="auto">
            <a:xfrm>
              <a:off x="669" y="1418"/>
              <a:ext cx="1134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70195"/>
                    </a:schemeClr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lnSpc>
                  <a:spcPts val="1500"/>
                </a:lnSpc>
              </a:pPr>
              <a:r>
                <a:rPr lang="en-GB" altLang="de-DE" sz="1200" b="1">
                  <a:cs typeface="Arial" panose="020B0604020202020204" pitchFamily="34" charset="0"/>
                </a:rPr>
                <a:t>Geschäftszimmer</a:t>
              </a:r>
              <a:endParaRPr lang="en-GB" altLang="de-DE" sz="1200"/>
            </a:p>
          </p:txBody>
        </p:sp>
        <p:sp>
          <p:nvSpPr>
            <p:cNvPr id="13338" name="Line 82"/>
            <p:cNvSpPr>
              <a:spLocks noChangeShapeType="1"/>
            </p:cNvSpPr>
            <p:nvPr/>
          </p:nvSpPr>
          <p:spPr bwMode="auto">
            <a:xfrm flipV="1">
              <a:off x="1804" y="1527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300788" y="1859558"/>
            <a:ext cx="1800225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70195"/>
                  </a:schemeClr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ts val="1500"/>
              </a:lnSpc>
            </a:pPr>
            <a:r>
              <a:rPr lang="en-GB" altLang="de-DE" sz="1200" b="1">
                <a:cs typeface="Arial" panose="020B0604020202020204" pitchFamily="34" charset="0"/>
              </a:rPr>
              <a:t>Sonderaufgaben</a:t>
            </a:r>
            <a:endParaRPr lang="en-GB" altLang="de-DE" sz="1200"/>
          </a:p>
        </p:txBody>
      </p:sp>
      <p:sp>
        <p:nvSpPr>
          <p:cNvPr id="13334" name="Line 82"/>
          <p:cNvSpPr>
            <a:spLocks noChangeShapeType="1"/>
          </p:cNvSpPr>
          <p:nvPr/>
        </p:nvSpPr>
        <p:spPr bwMode="auto">
          <a:xfrm flipV="1">
            <a:off x="6072188" y="202783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5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3336" name="Fußzeilenplatzhalter 3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7920000" cy="1080000"/>
          </a:xfrm>
        </p:spPr>
        <p:txBody>
          <a:bodyPr/>
          <a:lstStyle/>
          <a:p>
            <a:pPr algn="r"/>
            <a:r>
              <a:rPr 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Abteilung 2 </a:t>
            </a:r>
            <a:r>
              <a:rPr 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(Pflanzenschutzmittel)</a:t>
            </a:r>
            <a:endParaRPr lang="de-DE" sz="2500" b="1" dirty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Abteilung 2 (Pflanzenschutzmittel)</a:t>
            </a:r>
          </a:p>
        </p:txBody>
      </p:sp>
      <p:sp>
        <p:nvSpPr>
          <p:cNvPr id="14339" name="Content Placeholder 8"/>
          <p:cNvSpPr>
            <a:spLocks noGrp="1"/>
          </p:cNvSpPr>
          <p:nvPr>
            <p:ph idx="4294967295"/>
          </p:nvPr>
        </p:nvSpPr>
        <p:spPr bwMode="auto">
          <a:xfrm>
            <a:off x="720000" y="1844824"/>
            <a:ext cx="7924800" cy="3732213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lang="de-DE" altLang="de-DE" sz="19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Aufgaben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Zulassungsstelle für Pflanzenschutzmittel</a:t>
            </a:r>
            <a:endParaRPr lang="de-DE" altLang="de-DE" sz="10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Benannte Behörde in der EU-Wirkstoffprüfung</a:t>
            </a:r>
            <a:endParaRPr lang="de-DE" altLang="de-DE" sz="10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Koordinierung der Festsetzung von Rückstandshöchstmengen</a:t>
            </a:r>
            <a:endParaRPr lang="de-DE" altLang="de-DE" sz="10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Genehmigungen für parallel gehandelte Pflanzenschutzmittel</a:t>
            </a:r>
            <a:endParaRPr lang="de-DE" altLang="de-DE" sz="10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Listung von Pflanzenstärkungsmitteln und Zusatzstoffen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Weitere Genehmigungsverfahren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Politikberatung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/>
          <p:cNvGrpSpPr>
            <a:grpSpLocks/>
          </p:cNvGrpSpPr>
          <p:nvPr/>
        </p:nvGrpSpPr>
        <p:grpSpPr bwMode="auto">
          <a:xfrm>
            <a:off x="4678363" y="4679404"/>
            <a:ext cx="4138612" cy="1079500"/>
            <a:chOff x="2947" y="981"/>
            <a:chExt cx="2607" cy="567"/>
          </a:xfrm>
        </p:grpSpPr>
        <p:sp>
          <p:nvSpPr>
            <p:cNvPr id="15380" name="Text Box 4"/>
            <p:cNvSpPr txBox="1">
              <a:spLocks noChangeArrowheads="1"/>
            </p:cNvSpPr>
            <p:nvPr/>
          </p:nvSpPr>
          <p:spPr bwMode="auto">
            <a:xfrm>
              <a:off x="2947" y="981"/>
              <a:ext cx="2607" cy="56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900" b="1"/>
                <a:t>Julius Kühn-Institute                (JKI)</a:t>
              </a:r>
              <a:endParaRPr lang="de-DE" altLang="de-DE" sz="1900"/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de-DE" altLang="de-DE" sz="1600"/>
                <a:t> Bewertung: Wirksamkeit und Anwendung</a:t>
              </a:r>
            </a:p>
          </p:txBody>
        </p:sp>
        <p:pic>
          <p:nvPicPr>
            <p:cNvPr id="15381" name="Picture 13" descr="jk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025"/>
              <a:ext cx="5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360000"/>
            <a:ext cx="78867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de-DE" altLang="de-DE" sz="2500" b="1" dirty="0" err="1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PSM</a:t>
            </a:r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 Zulassung</a:t>
            </a:r>
            <a:r>
              <a:rPr lang="de-DE" altLang="de-DE" sz="2500" b="1" baseline="0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 – beteiligte Behörden</a:t>
            </a:r>
            <a: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/>
            </a:r>
            <a:br>
              <a:rPr lang="de-DE" altLang="de-DE" sz="2500" b="1" dirty="0" smtClean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</a:b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H="1">
            <a:off x="4191000" y="2663279"/>
            <a:ext cx="457200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 flipH="1" flipV="1">
            <a:off x="4187825" y="4606379"/>
            <a:ext cx="457200" cy="55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366" name="Group 15"/>
          <p:cNvGrpSpPr>
            <a:grpSpLocks/>
          </p:cNvGrpSpPr>
          <p:nvPr/>
        </p:nvGrpSpPr>
        <p:grpSpPr bwMode="auto">
          <a:xfrm>
            <a:off x="4678363" y="3382417"/>
            <a:ext cx="4138612" cy="1079500"/>
            <a:chOff x="2947" y="1888"/>
            <a:chExt cx="2607" cy="635"/>
          </a:xfrm>
        </p:grpSpPr>
        <p:sp>
          <p:nvSpPr>
            <p:cNvPr id="15378" name="Text Box 6"/>
            <p:cNvSpPr txBox="1">
              <a:spLocks noChangeArrowheads="1"/>
            </p:cNvSpPr>
            <p:nvPr/>
          </p:nvSpPr>
          <p:spPr bwMode="auto">
            <a:xfrm>
              <a:off x="2947" y="1888"/>
              <a:ext cx="2607" cy="63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900" b="1"/>
                <a:t>Bundesinstitut für Risikobewertung (BfR)</a:t>
              </a:r>
              <a:endParaRPr lang="de-DE" altLang="de-DE" sz="1900"/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de-DE" altLang="de-DE" sz="1600"/>
                <a:t> Bewertung: Gesundheit</a:t>
              </a:r>
            </a:p>
          </p:txBody>
        </p:sp>
        <p:pic>
          <p:nvPicPr>
            <p:cNvPr id="15379" name="Picture 10" descr="bf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1925"/>
              <a:ext cx="65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7" name="Line 12"/>
          <p:cNvSpPr>
            <a:spLocks noChangeShapeType="1"/>
          </p:cNvSpPr>
          <p:nvPr/>
        </p:nvSpPr>
        <p:spPr bwMode="auto">
          <a:xfrm flipH="1" flipV="1">
            <a:off x="4191000" y="3958679"/>
            <a:ext cx="45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4678363" y="2118767"/>
            <a:ext cx="4138612" cy="10795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900" b="1"/>
              <a:t>Umweltbundesamt                  (UBA)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600"/>
              <a:t> Bewertung: Naturhaushalt</a:t>
            </a:r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827088" y="1572667"/>
            <a:ext cx="28844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de-DE" altLang="de-DE" sz="2300" b="1" dirty="0"/>
              <a:t>Risikomanagement</a:t>
            </a:r>
          </a:p>
        </p:txBody>
      </p:sp>
      <p:sp>
        <p:nvSpPr>
          <p:cNvPr id="15370" name="Text Box 20"/>
          <p:cNvSpPr txBox="1">
            <a:spLocks noChangeArrowheads="1"/>
          </p:cNvSpPr>
          <p:nvPr/>
        </p:nvSpPr>
        <p:spPr bwMode="auto">
          <a:xfrm>
            <a:off x="5286375" y="1556792"/>
            <a:ext cx="25558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300" b="1"/>
              <a:t>Risikobewertung</a:t>
            </a:r>
          </a:p>
        </p:txBody>
      </p:sp>
      <p:pic>
        <p:nvPicPr>
          <p:cNvPr id="15371" name="Picture 22" descr="Umweltbundesam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2194967"/>
            <a:ext cx="9556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3" name="Group 17"/>
          <p:cNvGrpSpPr>
            <a:grpSpLocks/>
          </p:cNvGrpSpPr>
          <p:nvPr/>
        </p:nvGrpSpPr>
        <p:grpSpPr bwMode="auto">
          <a:xfrm>
            <a:off x="457200" y="2663279"/>
            <a:ext cx="3730625" cy="2303463"/>
            <a:chOff x="144" y="1432"/>
            <a:chExt cx="2494" cy="1576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144" y="1432"/>
              <a:ext cx="2494" cy="1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lang="de-DE" altLang="de-DE" sz="1900" b="1" dirty="0" smtClean="0"/>
                <a:t>Bundesamt für Verbraucherschutz und Lebensmittelsicherheit (BVL)</a:t>
              </a:r>
              <a:endParaRPr lang="de-DE" altLang="de-DE" sz="1400" dirty="0" smtClean="0"/>
            </a:p>
            <a:p>
              <a:pPr eaLnBrk="1" hangingPunct="1">
                <a:spcBef>
                  <a:spcPct val="25000"/>
                </a:spcBef>
                <a:buFontTx/>
                <a:buChar char="•"/>
                <a:defRPr/>
              </a:pPr>
              <a:r>
                <a:rPr lang="de-DE" altLang="de-DE" sz="1600" dirty="0" smtClean="0"/>
                <a:t> Zuständige Behörde</a:t>
              </a:r>
            </a:p>
            <a:p>
              <a:pPr eaLnBrk="1" hangingPunct="1">
                <a:spcBef>
                  <a:spcPct val="25000"/>
                </a:spcBef>
                <a:buFontTx/>
                <a:buChar char="•"/>
                <a:defRPr/>
              </a:pPr>
              <a:r>
                <a:rPr lang="de-DE" altLang="de-DE" sz="1600" dirty="0" smtClean="0"/>
                <a:t> Risikomanagement</a:t>
              </a:r>
            </a:p>
            <a:p>
              <a:pPr marL="131763" indent="-131763" eaLnBrk="1" hangingPunct="1">
                <a:spcBef>
                  <a:spcPct val="25000"/>
                </a:spcBef>
                <a:buFontTx/>
                <a:buChar char="•"/>
                <a:defRPr/>
              </a:pPr>
              <a:r>
                <a:rPr lang="de-DE" altLang="de-DE" sz="1600" dirty="0" smtClean="0"/>
                <a:t>Bewertung: Produktchemie und Analytik</a:t>
              </a:r>
            </a:p>
          </p:txBody>
        </p:sp>
        <p:pic>
          <p:nvPicPr>
            <p:cNvPr id="15377" name="Picture 9" descr="BVL-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" y="2180"/>
              <a:ext cx="816" cy="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4" name="Datumsplatzhalt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5375" name="Fußzeilenplatzhalter 3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Risikobewertung/Risikomanagement</a:t>
            </a:r>
            <a:endParaRPr lang="de-DE" altLang="de-DE" sz="2500" b="1" dirty="0" smtClean="0">
              <a:solidFill>
                <a:srgbClr val="165B82"/>
              </a:solidFill>
              <a:latin typeface="Georgia" panose="02040502050405020303" pitchFamily="18" charset="0"/>
              <a:ea typeface="ＭＳ Ｐゴシック" panose="020B0600070205080204" pitchFamily="34" charset="-128"/>
              <a:cs typeface="BundesSerif Medium" charset="0"/>
            </a:endParaRPr>
          </a:p>
        </p:txBody>
      </p:sp>
      <p:sp>
        <p:nvSpPr>
          <p:cNvPr id="14339" name="Content Placeholder 8"/>
          <p:cNvSpPr>
            <a:spLocks noGrp="1"/>
          </p:cNvSpPr>
          <p:nvPr>
            <p:ph idx="4294967295"/>
          </p:nvPr>
        </p:nvSpPr>
        <p:spPr bwMode="auto">
          <a:xfrm>
            <a:off x="720000" y="1340768"/>
            <a:ext cx="7924800" cy="432048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de-DE" altLang="de-DE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Risikobewertung</a:t>
            </a:r>
            <a:endParaRPr lang="de-DE" altLang="de-DE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de-DE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	Wissenschaftliche Ermittlung möglicher Risiken </a:t>
            </a:r>
            <a:r>
              <a:rPr lang="de-DE" alt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(Gesundheit, Umwelt) sowie der Wirksamkeit</a:t>
            </a:r>
            <a:endParaRPr lang="de-DE" alt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de-DE" altLang="de-D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de-DE" alt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Risikomanagement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Entscheidung über die Zulassungsfähigkeit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Ggf. Erteilen geeigneter Maßnahmen zur Reduzierung des Risikos auf ein vertretbares Maß („Anwendungsbestimmungen“)</a:t>
            </a:r>
          </a:p>
          <a:p>
            <a:pPr marL="1085850" lvl="1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Bei Bedarf Überprüfung der Zulassungsfähigkeit in der praktischen Anwendung (Monitoring)  </a:t>
            </a:r>
            <a:endParaRPr lang="de-DE" alt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</p:spTree>
    <p:extLst>
      <p:ext uri="{BB962C8B-B14F-4D97-AF65-F5344CB8AC3E}">
        <p14:creationId xmlns:p14="http://schemas.microsoft.com/office/powerpoint/2010/main" val="16230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20000" y="360000"/>
            <a:ext cx="7920000" cy="720000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de-DE" altLang="de-DE" sz="2500" b="1" dirty="0">
                <a:solidFill>
                  <a:srgbClr val="165B82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BundesSerif Medium" charset="0"/>
              </a:rPr>
              <a:t>Rechtlicher Rahmen</a:t>
            </a:r>
          </a:p>
        </p:txBody>
      </p:sp>
      <p:sp>
        <p:nvSpPr>
          <p:cNvPr id="14340" name="Title 7"/>
          <p:cNvSpPr>
            <a:spLocks/>
          </p:cNvSpPr>
          <p:nvPr/>
        </p:nvSpPr>
        <p:spPr bwMode="auto">
          <a:xfrm>
            <a:off x="3563938" y="260350"/>
            <a:ext cx="5113337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de-DE" sz="2500" b="1">
              <a:solidFill>
                <a:srgbClr val="165B82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1. Dezember 2016</a:t>
            </a:r>
          </a:p>
        </p:txBody>
      </p:sp>
      <p:sp>
        <p:nvSpPr>
          <p:cNvPr id="143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mtClean="0">
                <a:solidFill>
                  <a:srgbClr val="898989"/>
                </a:solidFill>
                <a:latin typeface="Georgia" panose="02040502050405020303" pitchFamily="18" charset="0"/>
              </a:rPr>
              <a:t>Dr. Martin Streloke, BVL Abteilung Pflanzenschutzmittel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609600" y="1268760"/>
            <a:ext cx="8067675" cy="4248472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900" b="1" dirty="0" smtClean="0">
                <a:solidFill>
                  <a:srgbClr val="165B8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Regulierung von Pflanzenschutzmitteln in der EU nach der Verordnung 1107/2009</a:t>
            </a:r>
            <a:endParaRPr lang="de-DE" altLang="de-DE" sz="19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Wirkstoffbewertung in einem Gemeinschaftsverfahren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Positivliste zulässiger Wirkstoffe der EU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Handelsprodukte sind zulassungspflichtig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Zulassungen werden von den Mitgliedstaaten erteilt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Zulassungen sollen gegenseitig anerkannt werden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Harmonisierung von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Datenanforderungen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Entscheidungskriterien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de-DE" alt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Verpackung und Kennzeichnung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de-DE" altLang="de-DE" sz="19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Gemeinschaftliche Festsetzung von Rückstandshöchstgehalten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defRPr/>
            </a:pPr>
            <a:endParaRPr lang="de-DE" altLang="de-DE" sz="19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Vorlagen final">
  <a:themeElements>
    <a:clrScheme name="ppt Vorlagen final 1">
      <a:dk1>
        <a:srgbClr val="000000"/>
      </a:dk1>
      <a:lt1>
        <a:srgbClr val="FFFFFF"/>
      </a:lt1>
      <a:dk2>
        <a:srgbClr val="165B82"/>
      </a:dk2>
      <a:lt2>
        <a:srgbClr val="EEECE1"/>
      </a:lt2>
      <a:accent1>
        <a:srgbClr val="8AADC0"/>
      </a:accent1>
      <a:accent2>
        <a:srgbClr val="74B917"/>
      </a:accent2>
      <a:accent3>
        <a:srgbClr val="FFFFFF"/>
      </a:accent3>
      <a:accent4>
        <a:srgbClr val="000000"/>
      </a:accent4>
      <a:accent5>
        <a:srgbClr val="C4D3DC"/>
      </a:accent5>
      <a:accent6>
        <a:srgbClr val="68A714"/>
      </a:accent6>
      <a:hlink>
        <a:srgbClr val="890D48"/>
      </a:hlink>
      <a:folHlink>
        <a:srgbClr val="6B75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 Vorlagen final 1">
        <a:dk1>
          <a:srgbClr val="000000"/>
        </a:dk1>
        <a:lt1>
          <a:srgbClr val="FFFFFF"/>
        </a:lt1>
        <a:dk2>
          <a:srgbClr val="165B82"/>
        </a:dk2>
        <a:lt2>
          <a:srgbClr val="EEECE1"/>
        </a:lt2>
        <a:accent1>
          <a:srgbClr val="8AADC0"/>
        </a:accent1>
        <a:accent2>
          <a:srgbClr val="74B917"/>
        </a:accent2>
        <a:accent3>
          <a:srgbClr val="FFFFFF"/>
        </a:accent3>
        <a:accent4>
          <a:srgbClr val="000000"/>
        </a:accent4>
        <a:accent5>
          <a:srgbClr val="C4D3DC"/>
        </a:accent5>
        <a:accent6>
          <a:srgbClr val="68A714"/>
        </a:accent6>
        <a:hlink>
          <a:srgbClr val="890D48"/>
        </a:hlink>
        <a:folHlink>
          <a:srgbClr val="6B75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Vorlagen final</Template>
  <TotalTime>0</TotalTime>
  <Words>2094</Words>
  <Application>Microsoft Office PowerPoint</Application>
  <PresentationFormat>Bildschirmpräsentation (4:3)</PresentationFormat>
  <Paragraphs>529</Paragraphs>
  <Slides>40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9" baseType="lpstr">
      <vt:lpstr>MS PGothic</vt:lpstr>
      <vt:lpstr>MS PGothic</vt:lpstr>
      <vt:lpstr>Arial</vt:lpstr>
      <vt:lpstr>BundesSerif Medium</vt:lpstr>
      <vt:lpstr>Calibri</vt:lpstr>
      <vt:lpstr>Georgia</vt:lpstr>
      <vt:lpstr>Times New Roman</vt:lpstr>
      <vt:lpstr>Wingdings</vt:lpstr>
      <vt:lpstr>ppt Vorlagen final</vt:lpstr>
      <vt:lpstr>Wie weiter mit dem Pflanzenschutz</vt:lpstr>
      <vt:lpstr>Übersicht der Themen</vt:lpstr>
      <vt:lpstr>PowerPoint-Präsentation</vt:lpstr>
      <vt:lpstr>PowerPoint-Präsentation</vt:lpstr>
      <vt:lpstr>Abteilung 2 (Pflanzenschutzmittel)</vt:lpstr>
      <vt:lpstr>Abteilung 2 (Pflanzenschutzmittel)</vt:lpstr>
      <vt:lpstr>PSM Zulassung – beteiligte Behörden </vt:lpstr>
      <vt:lpstr>Risikobewertung/Risikomanagement</vt:lpstr>
      <vt:lpstr>Rechtlicher Rahmen</vt:lpstr>
      <vt:lpstr>Inhalt der PSM-Zulassung</vt:lpstr>
      <vt:lpstr>Grundwasser</vt:lpstr>
      <vt:lpstr>Grundwasser</vt:lpstr>
      <vt:lpstr>Grundwasser</vt:lpstr>
      <vt:lpstr>Grundwasser</vt:lpstr>
      <vt:lpstr>Grundwasser</vt:lpstr>
      <vt:lpstr>Grundwasser</vt:lpstr>
      <vt:lpstr>Grundwasser</vt:lpstr>
      <vt:lpstr>PowerPoint-Präsentation</vt:lpstr>
      <vt:lpstr>Illegale Pflanzenschutzmittel</vt:lpstr>
      <vt:lpstr>Illegale Pflanzenschutzmittel</vt:lpstr>
      <vt:lpstr>Illegale Pflanzenschutzmittel</vt:lpstr>
      <vt:lpstr>Illegale Pflanzenschutzmittel</vt:lpstr>
      <vt:lpstr>Illegale Pflanzenschutzmittel</vt:lpstr>
      <vt:lpstr>Illegale Pflanzenschutzmittel</vt:lpstr>
      <vt:lpstr>Illegale Pflanzenschutzmittel</vt:lpstr>
      <vt:lpstr>Illegale Pflanzenschutzmittel</vt:lpstr>
      <vt:lpstr>Neonikotinoide</vt:lpstr>
      <vt:lpstr>Neonikotinoide</vt:lpstr>
      <vt:lpstr>Neonikotinoide</vt:lpstr>
      <vt:lpstr>Neonikotinoide</vt:lpstr>
      <vt:lpstr>Glyphosat</vt:lpstr>
      <vt:lpstr>Glyphosat</vt:lpstr>
      <vt:lpstr>Glyphosat</vt:lpstr>
      <vt:lpstr>Glyphosat</vt:lpstr>
      <vt:lpstr>Glyphosat</vt:lpstr>
      <vt:lpstr>Mindestabstände zu Anwohnern und unbeteiligten Dritten</vt:lpstr>
      <vt:lpstr>Mindestabstände zu Anwohnern und unbeteiligten Dritten</vt:lpstr>
      <vt:lpstr>PowerPoint-Präsentation</vt:lpstr>
      <vt:lpstr>Vielen Dank für Ihre Aufmerksamkeit!</vt:lpstr>
      <vt:lpstr>PowerPoint-Präsentation</vt:lpstr>
    </vt:vector>
  </TitlesOfParts>
  <Company>BVL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banspachn08</dc:creator>
  <cp:lastModifiedBy>MGAV</cp:lastModifiedBy>
  <cp:revision>183</cp:revision>
  <cp:lastPrinted>2016-11-30T08:03:48Z</cp:lastPrinted>
  <dcterms:created xsi:type="dcterms:W3CDTF">2014-01-20T13:48:52Z</dcterms:created>
  <dcterms:modified xsi:type="dcterms:W3CDTF">2016-12-01T14:09:54Z</dcterms:modified>
</cp:coreProperties>
</file>